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Lst>
  <p:sldSz cy="5143500" cx="9144000"/>
  <p:notesSz cx="6858000" cy="9144000"/>
  <p:embeddedFontLst>
    <p:embeddedFont>
      <p:font typeface="Roboto"/>
      <p:regular r:id="rId26"/>
      <p:bold r:id="rId27"/>
      <p:italic r:id="rId28"/>
      <p:boldItalic r:id="rId29"/>
    </p:embeddedFont>
    <p:embeddedFont>
      <p:font typeface="Merriweather"/>
      <p:regular r:id="rId30"/>
      <p:bold r:id="rId31"/>
      <p:italic r:id="rId32"/>
      <p:boldItalic r:id="rId33"/>
    </p:embeddedFont>
    <p:embeddedFont>
      <p:font typeface="Gill Sans"/>
      <p:regular r:id="rId34"/>
      <p:bold r:id="rId3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oboto-regular.fntdata"/><Relationship Id="rId25" Type="http://schemas.openxmlformats.org/officeDocument/2006/relationships/slide" Target="slides/slide20.xml"/><Relationship Id="rId28" Type="http://schemas.openxmlformats.org/officeDocument/2006/relationships/font" Target="fonts/Roboto-italic.fntdata"/><Relationship Id="rId27" Type="http://schemas.openxmlformats.org/officeDocument/2006/relationships/font" Target="fonts/Roboto-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oboto-bold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Merriweather-bold.fntdata"/><Relationship Id="rId30" Type="http://schemas.openxmlformats.org/officeDocument/2006/relationships/font" Target="fonts/Merriweather-regular.fntdata"/><Relationship Id="rId11" Type="http://schemas.openxmlformats.org/officeDocument/2006/relationships/slide" Target="slides/slide6.xml"/><Relationship Id="rId33" Type="http://schemas.openxmlformats.org/officeDocument/2006/relationships/font" Target="fonts/Merriweather-boldItalic.fntdata"/><Relationship Id="rId10" Type="http://schemas.openxmlformats.org/officeDocument/2006/relationships/slide" Target="slides/slide5.xml"/><Relationship Id="rId32" Type="http://schemas.openxmlformats.org/officeDocument/2006/relationships/font" Target="fonts/Merriweather-italic.fntdata"/><Relationship Id="rId13" Type="http://schemas.openxmlformats.org/officeDocument/2006/relationships/slide" Target="slides/slide8.xml"/><Relationship Id="rId35" Type="http://schemas.openxmlformats.org/officeDocument/2006/relationships/font" Target="fonts/GillSans-bold.fntdata"/><Relationship Id="rId12" Type="http://schemas.openxmlformats.org/officeDocument/2006/relationships/slide" Target="slides/slide7.xml"/><Relationship Id="rId34" Type="http://schemas.openxmlformats.org/officeDocument/2006/relationships/font" Target="fonts/GillSans-regular.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1027b4a84af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1027b4a84af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1027b4a84af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1027b4a84af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1027b4a84af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1027b4a84af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1027b4a84af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1027b4a84af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1027b4a84af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1027b4a84af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1027b4a84af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1027b4a84af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1027b4a84af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1027b4a84af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1027b4a84af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1027b4a84af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104bbc92e0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104bbc92e0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1027b4a84a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1027b4a84a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10269a18df9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10269a18df9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1043344529c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1043344529c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10269a18df9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10269a18df9_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10269a18df9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10269a18df9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10269a18df9_1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10269a18df9_1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10269a18df9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10269a18df9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1027b4a84af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1027b4a84af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1027b4a84af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1027b4a84af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fbf38a6b61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fbf38a6b61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p2"/>
          <p:cNvSpPr/>
          <p:nvPr/>
        </p:nvSpPr>
        <p:spPr>
          <a:xfrm>
            <a:off x="-125" y="0"/>
            <a:ext cx="9144250" cy="4398100"/>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11" name="Google Shape;11;p2"/>
          <p:cNvSpPr txBox="1"/>
          <p:nvPr>
            <p:ph type="ctrTitle"/>
          </p:nvPr>
        </p:nvSpPr>
        <p:spPr>
          <a:xfrm>
            <a:off x="311700" y="539725"/>
            <a:ext cx="8520600" cy="12825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2" name="Google Shape;12;p2"/>
          <p:cNvSpPr txBox="1"/>
          <p:nvPr>
            <p:ph idx="1" type="subTitle"/>
          </p:nvPr>
        </p:nvSpPr>
        <p:spPr>
          <a:xfrm>
            <a:off x="311700" y="1878560"/>
            <a:ext cx="4242600" cy="7383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2"/>
              </a:buClr>
              <a:buSzPts val="1600"/>
              <a:buNone/>
              <a:defRPr sz="1600">
                <a:solidFill>
                  <a:schemeClr val="lt2"/>
                </a:solidFill>
              </a:defRPr>
            </a:lvl1pPr>
            <a:lvl2pPr lvl="1">
              <a:lnSpc>
                <a:spcPct val="100000"/>
              </a:lnSpc>
              <a:spcBef>
                <a:spcPts val="0"/>
              </a:spcBef>
              <a:spcAft>
                <a:spcPts val="0"/>
              </a:spcAft>
              <a:buClr>
                <a:schemeClr val="lt2"/>
              </a:buClr>
              <a:buSzPts val="1600"/>
              <a:buNone/>
              <a:defRPr sz="1600">
                <a:solidFill>
                  <a:schemeClr val="lt2"/>
                </a:solidFill>
              </a:defRPr>
            </a:lvl2pPr>
            <a:lvl3pPr lvl="2">
              <a:lnSpc>
                <a:spcPct val="100000"/>
              </a:lnSpc>
              <a:spcBef>
                <a:spcPts val="0"/>
              </a:spcBef>
              <a:spcAft>
                <a:spcPts val="0"/>
              </a:spcAft>
              <a:buClr>
                <a:schemeClr val="lt2"/>
              </a:buClr>
              <a:buSzPts val="1600"/>
              <a:buNone/>
              <a:defRPr sz="1600">
                <a:solidFill>
                  <a:schemeClr val="lt2"/>
                </a:solidFill>
              </a:defRPr>
            </a:lvl3pPr>
            <a:lvl4pPr lvl="3">
              <a:lnSpc>
                <a:spcPct val="100000"/>
              </a:lnSpc>
              <a:spcBef>
                <a:spcPts val="0"/>
              </a:spcBef>
              <a:spcAft>
                <a:spcPts val="0"/>
              </a:spcAft>
              <a:buClr>
                <a:schemeClr val="lt2"/>
              </a:buClr>
              <a:buSzPts val="1600"/>
              <a:buNone/>
              <a:defRPr sz="1600">
                <a:solidFill>
                  <a:schemeClr val="lt2"/>
                </a:solidFill>
              </a:defRPr>
            </a:lvl4pPr>
            <a:lvl5pPr lvl="4">
              <a:lnSpc>
                <a:spcPct val="100000"/>
              </a:lnSpc>
              <a:spcBef>
                <a:spcPts val="0"/>
              </a:spcBef>
              <a:spcAft>
                <a:spcPts val="0"/>
              </a:spcAft>
              <a:buClr>
                <a:schemeClr val="lt2"/>
              </a:buClr>
              <a:buSzPts val="1600"/>
              <a:buNone/>
              <a:defRPr sz="1600">
                <a:solidFill>
                  <a:schemeClr val="lt2"/>
                </a:solidFill>
              </a:defRPr>
            </a:lvl5pPr>
            <a:lvl6pPr lvl="5">
              <a:lnSpc>
                <a:spcPct val="100000"/>
              </a:lnSpc>
              <a:spcBef>
                <a:spcPts val="0"/>
              </a:spcBef>
              <a:spcAft>
                <a:spcPts val="0"/>
              </a:spcAft>
              <a:buClr>
                <a:schemeClr val="lt2"/>
              </a:buClr>
              <a:buSzPts val="1600"/>
              <a:buNone/>
              <a:defRPr sz="1600">
                <a:solidFill>
                  <a:schemeClr val="lt2"/>
                </a:solidFill>
              </a:defRPr>
            </a:lvl6pPr>
            <a:lvl7pPr lvl="6">
              <a:lnSpc>
                <a:spcPct val="100000"/>
              </a:lnSpc>
              <a:spcBef>
                <a:spcPts val="0"/>
              </a:spcBef>
              <a:spcAft>
                <a:spcPts val="0"/>
              </a:spcAft>
              <a:buClr>
                <a:schemeClr val="lt2"/>
              </a:buClr>
              <a:buSzPts val="1600"/>
              <a:buNone/>
              <a:defRPr sz="1600">
                <a:solidFill>
                  <a:schemeClr val="lt2"/>
                </a:solidFill>
              </a:defRPr>
            </a:lvl7pPr>
            <a:lvl8pPr lvl="7">
              <a:lnSpc>
                <a:spcPct val="100000"/>
              </a:lnSpc>
              <a:spcBef>
                <a:spcPts val="0"/>
              </a:spcBef>
              <a:spcAft>
                <a:spcPts val="0"/>
              </a:spcAft>
              <a:buClr>
                <a:schemeClr val="lt2"/>
              </a:buClr>
              <a:buSzPts val="1600"/>
              <a:buNone/>
              <a:defRPr sz="1600">
                <a:solidFill>
                  <a:schemeClr val="lt2"/>
                </a:solidFill>
              </a:defRPr>
            </a:lvl8pPr>
            <a:lvl9pPr lvl="8">
              <a:lnSpc>
                <a:spcPct val="100000"/>
              </a:lnSpc>
              <a:spcBef>
                <a:spcPts val="0"/>
              </a:spcBef>
              <a:spcAft>
                <a:spcPts val="0"/>
              </a:spcAft>
              <a:buClr>
                <a:schemeClr val="lt2"/>
              </a:buClr>
              <a:buSzPts val="1600"/>
              <a:buNone/>
              <a:defRPr sz="1600">
                <a:solidFill>
                  <a:schemeClr val="lt2"/>
                </a:solidFill>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54" name="Shape 54"/>
        <p:cNvGrpSpPr/>
        <p:nvPr/>
      </p:nvGrpSpPr>
      <p:grpSpPr>
        <a:xfrm>
          <a:off x="0" y="0"/>
          <a:ext cx="0" cy="0"/>
          <a:chOff x="0" y="0"/>
          <a:chExt cx="0" cy="0"/>
        </a:xfrm>
      </p:grpSpPr>
      <p:sp>
        <p:nvSpPr>
          <p:cNvPr id="55" name="Google Shape;55;p11"/>
          <p:cNvSpPr txBox="1"/>
          <p:nvPr>
            <p:ph hasCustomPrompt="1" type="title"/>
          </p:nvPr>
        </p:nvSpPr>
        <p:spPr>
          <a:xfrm>
            <a:off x="311750" y="831175"/>
            <a:ext cx="5334900" cy="12447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10000"/>
              <a:buNone/>
              <a:defRPr sz="10000">
                <a:solidFill>
                  <a:schemeClr val="lt1"/>
                </a:solidFill>
              </a:defRPr>
            </a:lvl1pPr>
            <a:lvl2pPr lvl="1">
              <a:spcBef>
                <a:spcPts val="0"/>
              </a:spcBef>
              <a:spcAft>
                <a:spcPts val="0"/>
              </a:spcAft>
              <a:buClr>
                <a:schemeClr val="lt1"/>
              </a:buClr>
              <a:buSzPts val="10000"/>
              <a:buNone/>
              <a:defRPr sz="10000">
                <a:solidFill>
                  <a:schemeClr val="lt1"/>
                </a:solidFill>
              </a:defRPr>
            </a:lvl2pPr>
            <a:lvl3pPr lvl="2">
              <a:spcBef>
                <a:spcPts val="0"/>
              </a:spcBef>
              <a:spcAft>
                <a:spcPts val="0"/>
              </a:spcAft>
              <a:buClr>
                <a:schemeClr val="lt1"/>
              </a:buClr>
              <a:buSzPts val="10000"/>
              <a:buNone/>
              <a:defRPr sz="10000">
                <a:solidFill>
                  <a:schemeClr val="lt1"/>
                </a:solidFill>
              </a:defRPr>
            </a:lvl3pPr>
            <a:lvl4pPr lvl="3">
              <a:spcBef>
                <a:spcPts val="0"/>
              </a:spcBef>
              <a:spcAft>
                <a:spcPts val="0"/>
              </a:spcAft>
              <a:buClr>
                <a:schemeClr val="lt1"/>
              </a:buClr>
              <a:buSzPts val="10000"/>
              <a:buNone/>
              <a:defRPr sz="10000">
                <a:solidFill>
                  <a:schemeClr val="lt1"/>
                </a:solidFill>
              </a:defRPr>
            </a:lvl4pPr>
            <a:lvl5pPr lvl="4">
              <a:spcBef>
                <a:spcPts val="0"/>
              </a:spcBef>
              <a:spcAft>
                <a:spcPts val="0"/>
              </a:spcAft>
              <a:buClr>
                <a:schemeClr val="lt1"/>
              </a:buClr>
              <a:buSzPts val="10000"/>
              <a:buNone/>
              <a:defRPr sz="10000">
                <a:solidFill>
                  <a:schemeClr val="lt1"/>
                </a:solidFill>
              </a:defRPr>
            </a:lvl5pPr>
            <a:lvl6pPr lvl="5">
              <a:spcBef>
                <a:spcPts val="0"/>
              </a:spcBef>
              <a:spcAft>
                <a:spcPts val="0"/>
              </a:spcAft>
              <a:buClr>
                <a:schemeClr val="lt1"/>
              </a:buClr>
              <a:buSzPts val="10000"/>
              <a:buNone/>
              <a:defRPr sz="10000">
                <a:solidFill>
                  <a:schemeClr val="lt1"/>
                </a:solidFill>
              </a:defRPr>
            </a:lvl6pPr>
            <a:lvl7pPr lvl="6">
              <a:spcBef>
                <a:spcPts val="0"/>
              </a:spcBef>
              <a:spcAft>
                <a:spcPts val="0"/>
              </a:spcAft>
              <a:buClr>
                <a:schemeClr val="lt1"/>
              </a:buClr>
              <a:buSzPts val="10000"/>
              <a:buNone/>
              <a:defRPr sz="10000">
                <a:solidFill>
                  <a:schemeClr val="lt1"/>
                </a:solidFill>
              </a:defRPr>
            </a:lvl7pPr>
            <a:lvl8pPr lvl="7">
              <a:spcBef>
                <a:spcPts val="0"/>
              </a:spcBef>
              <a:spcAft>
                <a:spcPts val="0"/>
              </a:spcAft>
              <a:buClr>
                <a:schemeClr val="lt1"/>
              </a:buClr>
              <a:buSzPts val="10000"/>
              <a:buNone/>
              <a:defRPr sz="10000">
                <a:solidFill>
                  <a:schemeClr val="lt1"/>
                </a:solidFill>
              </a:defRPr>
            </a:lvl8pPr>
            <a:lvl9pPr lvl="8">
              <a:spcBef>
                <a:spcPts val="0"/>
              </a:spcBef>
              <a:spcAft>
                <a:spcPts val="0"/>
              </a:spcAft>
              <a:buClr>
                <a:schemeClr val="lt1"/>
              </a:buClr>
              <a:buSzPts val="10000"/>
              <a:buNone/>
              <a:defRPr sz="10000">
                <a:solidFill>
                  <a:schemeClr val="lt1"/>
                </a:solidFill>
              </a:defRPr>
            </a:lvl9pPr>
          </a:lstStyle>
          <a:p>
            <a:r>
              <a:t>xx%</a:t>
            </a:r>
          </a:p>
        </p:txBody>
      </p:sp>
      <p:sp>
        <p:nvSpPr>
          <p:cNvPr id="56" name="Google Shape;56;p11"/>
          <p:cNvSpPr txBox="1"/>
          <p:nvPr>
            <p:ph idx="1" type="body"/>
          </p:nvPr>
        </p:nvSpPr>
        <p:spPr>
          <a:xfrm>
            <a:off x="311700" y="2121425"/>
            <a:ext cx="5334900" cy="942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accent2"/>
              </a:buClr>
              <a:buSzPts val="1300"/>
              <a:buChar char="●"/>
              <a:defRPr>
                <a:solidFill>
                  <a:schemeClr val="accent2"/>
                </a:solidFill>
              </a:defRPr>
            </a:lvl1pPr>
            <a:lvl2pPr indent="-298450" lvl="1" marL="914400">
              <a:spcBef>
                <a:spcPts val="0"/>
              </a:spcBef>
              <a:spcAft>
                <a:spcPts val="0"/>
              </a:spcAft>
              <a:buClr>
                <a:schemeClr val="accent2"/>
              </a:buClr>
              <a:buSzPts val="1100"/>
              <a:buChar char="○"/>
              <a:defRPr>
                <a:solidFill>
                  <a:schemeClr val="accent2"/>
                </a:solidFill>
              </a:defRPr>
            </a:lvl2pPr>
            <a:lvl3pPr indent="-298450" lvl="2" marL="1371600">
              <a:spcBef>
                <a:spcPts val="0"/>
              </a:spcBef>
              <a:spcAft>
                <a:spcPts val="0"/>
              </a:spcAft>
              <a:buClr>
                <a:schemeClr val="accent2"/>
              </a:buClr>
              <a:buSzPts val="1100"/>
              <a:buChar char="■"/>
              <a:defRPr>
                <a:solidFill>
                  <a:schemeClr val="accent2"/>
                </a:solidFill>
              </a:defRPr>
            </a:lvl3pPr>
            <a:lvl4pPr indent="-298450" lvl="3" marL="1828800">
              <a:spcBef>
                <a:spcPts val="0"/>
              </a:spcBef>
              <a:spcAft>
                <a:spcPts val="0"/>
              </a:spcAft>
              <a:buClr>
                <a:schemeClr val="accent2"/>
              </a:buClr>
              <a:buSzPts val="1100"/>
              <a:buChar char="●"/>
              <a:defRPr>
                <a:solidFill>
                  <a:schemeClr val="accent2"/>
                </a:solidFill>
              </a:defRPr>
            </a:lvl4pPr>
            <a:lvl5pPr indent="-298450" lvl="4" marL="2286000">
              <a:spcBef>
                <a:spcPts val="0"/>
              </a:spcBef>
              <a:spcAft>
                <a:spcPts val="0"/>
              </a:spcAft>
              <a:buClr>
                <a:schemeClr val="accent2"/>
              </a:buClr>
              <a:buSzPts val="1100"/>
              <a:buChar char="○"/>
              <a:defRPr>
                <a:solidFill>
                  <a:schemeClr val="accent2"/>
                </a:solidFill>
              </a:defRPr>
            </a:lvl5pPr>
            <a:lvl6pPr indent="-298450" lvl="5" marL="2743200">
              <a:spcBef>
                <a:spcPts val="0"/>
              </a:spcBef>
              <a:spcAft>
                <a:spcPts val="0"/>
              </a:spcAft>
              <a:buClr>
                <a:schemeClr val="accent2"/>
              </a:buClr>
              <a:buSzPts val="1100"/>
              <a:buChar char="■"/>
              <a:defRPr>
                <a:solidFill>
                  <a:schemeClr val="accent2"/>
                </a:solidFill>
              </a:defRPr>
            </a:lvl6pPr>
            <a:lvl7pPr indent="-298450" lvl="6" marL="3200400">
              <a:spcBef>
                <a:spcPts val="0"/>
              </a:spcBef>
              <a:spcAft>
                <a:spcPts val="0"/>
              </a:spcAft>
              <a:buClr>
                <a:schemeClr val="accent2"/>
              </a:buClr>
              <a:buSzPts val="1100"/>
              <a:buChar char="●"/>
              <a:defRPr>
                <a:solidFill>
                  <a:schemeClr val="accent2"/>
                </a:solidFill>
              </a:defRPr>
            </a:lvl7pPr>
            <a:lvl8pPr indent="-298450" lvl="7" marL="3657600">
              <a:spcBef>
                <a:spcPts val="0"/>
              </a:spcBef>
              <a:spcAft>
                <a:spcPts val="0"/>
              </a:spcAft>
              <a:buClr>
                <a:schemeClr val="accent2"/>
              </a:buClr>
              <a:buSzPts val="1100"/>
              <a:buChar char="○"/>
              <a:defRPr>
                <a:solidFill>
                  <a:schemeClr val="accent2"/>
                </a:solidFill>
              </a:defRPr>
            </a:lvl8pPr>
            <a:lvl9pPr indent="-298450" lvl="8" marL="4114800">
              <a:spcBef>
                <a:spcPts val="0"/>
              </a:spcBef>
              <a:spcAft>
                <a:spcPts val="0"/>
              </a:spcAft>
              <a:buClr>
                <a:schemeClr val="accent2"/>
              </a:buClr>
              <a:buSzPts val="1100"/>
              <a:buChar char="■"/>
              <a:defRPr>
                <a:solidFill>
                  <a:schemeClr val="accent2"/>
                </a:solidFill>
              </a:defRPr>
            </a:lvl9pPr>
          </a:lstStyle>
          <a:p/>
        </p:txBody>
      </p:sp>
      <p:sp>
        <p:nvSpPr>
          <p:cNvPr id="57" name="Google Shape;5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8" name="Shape 58"/>
        <p:cNvGrpSpPr/>
        <p:nvPr/>
      </p:nvGrpSpPr>
      <p:grpSpPr>
        <a:xfrm>
          <a:off x="0" y="0"/>
          <a:ext cx="0" cy="0"/>
          <a:chOff x="0" y="0"/>
          <a:chExt cx="0" cy="0"/>
        </a:xfrm>
      </p:grpSpPr>
      <p:sp>
        <p:nvSpPr>
          <p:cNvPr id="59" name="Google Shape;5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3"/>
        </a:solidFill>
      </p:bgPr>
    </p:bg>
    <p:spTree>
      <p:nvGrpSpPr>
        <p:cNvPr id="14" name="Shape 14"/>
        <p:cNvGrpSpPr/>
        <p:nvPr/>
      </p:nvGrpSpPr>
      <p:grpSpPr>
        <a:xfrm>
          <a:off x="0" y="0"/>
          <a:ext cx="0" cy="0"/>
          <a:chOff x="0" y="0"/>
          <a:chExt cx="0" cy="0"/>
        </a:xfrm>
      </p:grpSpPr>
      <p:sp>
        <p:nvSpPr>
          <p:cNvPr id="15" name="Google Shape;15;p3"/>
          <p:cNvSpPr/>
          <p:nvPr/>
        </p:nvSpPr>
        <p:spPr>
          <a:xfrm>
            <a:off x="0" y="48099"/>
            <a:ext cx="9144250" cy="4398100"/>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16" name="Google Shape;16;p3"/>
          <p:cNvSpPr/>
          <p:nvPr/>
        </p:nvSpPr>
        <p:spPr>
          <a:xfrm>
            <a:off x="0" y="0"/>
            <a:ext cx="9144250" cy="4398100"/>
          </a:xfrm>
          <a:custGeom>
            <a:rect b="b" l="l" r="r" t="t"/>
            <a:pathLst>
              <a:path extrusionOk="0" h="175924" w="365770">
                <a:moveTo>
                  <a:pt x="0" y="0"/>
                </a:moveTo>
                <a:lnTo>
                  <a:pt x="365770" y="0"/>
                </a:lnTo>
                <a:lnTo>
                  <a:pt x="365760" y="70914"/>
                </a:lnTo>
                <a:lnTo>
                  <a:pt x="0" y="175924"/>
                </a:lnTo>
                <a:close/>
              </a:path>
            </a:pathLst>
          </a:custGeom>
          <a:solidFill>
            <a:schemeClr val="accent3"/>
          </a:solidFill>
          <a:ln>
            <a:noFill/>
          </a:ln>
        </p:spPr>
      </p:sp>
      <p:sp>
        <p:nvSpPr>
          <p:cNvPr id="17" name="Google Shape;17;p3"/>
          <p:cNvSpPr txBox="1"/>
          <p:nvPr>
            <p:ph type="title"/>
          </p:nvPr>
        </p:nvSpPr>
        <p:spPr>
          <a:xfrm>
            <a:off x="311700" y="539725"/>
            <a:ext cx="8520600" cy="12825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8" name="Google Shape;18;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sp>
        <p:nvSpPr>
          <p:cNvPr id="20" name="Google Shape;20;p4"/>
          <p:cNvSpPr/>
          <p:nvPr/>
        </p:nvSpPr>
        <p:spPr>
          <a:xfrm>
            <a:off x="0" y="0"/>
            <a:ext cx="4314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p:nvPr/>
        </p:nvSpPr>
        <p:spPr>
          <a:xfrm>
            <a:off x="0" y="44125"/>
            <a:ext cx="4313625" cy="4399375"/>
          </a:xfrm>
          <a:custGeom>
            <a:rect b="b" l="l" r="r" t="t"/>
            <a:pathLst>
              <a:path extrusionOk="0" h="175975" w="172545">
                <a:moveTo>
                  <a:pt x="0" y="157"/>
                </a:moveTo>
                <a:lnTo>
                  <a:pt x="172419" y="0"/>
                </a:lnTo>
                <a:lnTo>
                  <a:pt x="172545" y="126541"/>
                </a:lnTo>
                <a:lnTo>
                  <a:pt x="0" y="175975"/>
                </a:lnTo>
                <a:close/>
              </a:path>
            </a:pathLst>
          </a:custGeom>
          <a:solidFill>
            <a:schemeClr val="accent2"/>
          </a:solidFill>
          <a:ln>
            <a:noFill/>
          </a:ln>
        </p:spPr>
      </p:sp>
      <p:sp>
        <p:nvSpPr>
          <p:cNvPr id="22" name="Google Shape;22;p4"/>
          <p:cNvSpPr/>
          <p:nvPr/>
        </p:nvSpPr>
        <p:spPr>
          <a:xfrm>
            <a:off x="-125" y="0"/>
            <a:ext cx="4316900" cy="4395600"/>
          </a:xfrm>
          <a:custGeom>
            <a:rect b="b" l="l" r="r" t="t"/>
            <a:pathLst>
              <a:path extrusionOk="0" h="175824" w="172676">
                <a:moveTo>
                  <a:pt x="0" y="6"/>
                </a:moveTo>
                <a:lnTo>
                  <a:pt x="172676" y="0"/>
                </a:lnTo>
                <a:lnTo>
                  <a:pt x="172562" y="126442"/>
                </a:lnTo>
                <a:lnTo>
                  <a:pt x="0" y="175824"/>
                </a:lnTo>
                <a:close/>
              </a:path>
            </a:pathLst>
          </a:custGeom>
          <a:solidFill>
            <a:schemeClr val="dk1"/>
          </a:solidFill>
          <a:ln>
            <a:noFill/>
          </a:ln>
        </p:spPr>
      </p:sp>
      <p:sp>
        <p:nvSpPr>
          <p:cNvPr id="23" name="Google Shape;23;p4"/>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24" name="Google Shape;24;p4"/>
          <p:cNvSpPr txBox="1"/>
          <p:nvPr>
            <p:ph idx="1" type="body"/>
          </p:nvPr>
        </p:nvSpPr>
        <p:spPr>
          <a:xfrm>
            <a:off x="4644675" y="500925"/>
            <a:ext cx="4166400" cy="4098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25" name="Google Shape;25;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6" name="Shape 26"/>
        <p:cNvGrpSpPr/>
        <p:nvPr/>
      </p:nvGrpSpPr>
      <p:grpSpPr>
        <a:xfrm>
          <a:off x="0" y="0"/>
          <a:ext cx="0" cy="0"/>
          <a:chOff x="0" y="0"/>
          <a:chExt cx="0" cy="0"/>
        </a:xfrm>
      </p:grpSpPr>
      <p:sp>
        <p:nvSpPr>
          <p:cNvPr id="27" name="Google Shape;27;p5"/>
          <p:cNvSpPr/>
          <p:nvPr/>
        </p:nvSpPr>
        <p:spPr>
          <a:xfrm>
            <a:off x="0" y="0"/>
            <a:ext cx="9144000" cy="127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5"/>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29" name="Google Shape;29;p5"/>
          <p:cNvSpPr txBox="1"/>
          <p:nvPr>
            <p:ph idx="1" type="body"/>
          </p:nvPr>
        </p:nvSpPr>
        <p:spPr>
          <a:xfrm>
            <a:off x="311700" y="1505700"/>
            <a:ext cx="3999900" cy="3076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5"/>
          <p:cNvSpPr txBox="1"/>
          <p:nvPr>
            <p:ph idx="2" type="body"/>
          </p:nvPr>
        </p:nvSpPr>
        <p:spPr>
          <a:xfrm>
            <a:off x="4832400" y="1505700"/>
            <a:ext cx="3999900" cy="3076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1" name="Google Shape;31;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2" name="Shape 32"/>
        <p:cNvGrpSpPr/>
        <p:nvPr/>
      </p:nvGrpSpPr>
      <p:grpSpPr>
        <a:xfrm>
          <a:off x="0" y="0"/>
          <a:ext cx="0" cy="0"/>
          <a:chOff x="0" y="0"/>
          <a:chExt cx="0" cy="0"/>
        </a:xfrm>
      </p:grpSpPr>
      <p:sp>
        <p:nvSpPr>
          <p:cNvPr id="33" name="Google Shape;33;p6"/>
          <p:cNvSpPr/>
          <p:nvPr/>
        </p:nvSpPr>
        <p:spPr>
          <a:xfrm>
            <a:off x="0" y="0"/>
            <a:ext cx="9144000" cy="127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6"/>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35" name="Google Shape;35;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6" name="Shape 36"/>
        <p:cNvGrpSpPr/>
        <p:nvPr/>
      </p:nvGrpSpPr>
      <p:grpSpPr>
        <a:xfrm>
          <a:off x="0" y="0"/>
          <a:ext cx="0" cy="0"/>
          <a:chOff x="0" y="0"/>
          <a:chExt cx="0" cy="0"/>
        </a:xfrm>
      </p:grpSpPr>
      <p:sp>
        <p:nvSpPr>
          <p:cNvPr id="37" name="Google Shape;37;p7"/>
          <p:cNvSpPr/>
          <p:nvPr/>
        </p:nvSpPr>
        <p:spPr>
          <a:xfrm>
            <a:off x="0" y="0"/>
            <a:ext cx="37644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7"/>
          <p:cNvSpPr txBox="1"/>
          <p:nvPr>
            <p:ph type="title"/>
          </p:nvPr>
        </p:nvSpPr>
        <p:spPr>
          <a:xfrm>
            <a:off x="311725" y="500925"/>
            <a:ext cx="3127500" cy="18291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39" name="Google Shape;39;p7"/>
          <p:cNvSpPr txBox="1"/>
          <p:nvPr>
            <p:ph idx="1" type="body"/>
          </p:nvPr>
        </p:nvSpPr>
        <p:spPr>
          <a:xfrm>
            <a:off x="311700" y="2390650"/>
            <a:ext cx="3127500" cy="229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accent2"/>
              </a:buClr>
              <a:buSzPts val="1300"/>
              <a:buChar char="●"/>
              <a:defRPr>
                <a:solidFill>
                  <a:schemeClr val="accent2"/>
                </a:solidFill>
              </a:defRPr>
            </a:lvl1pPr>
            <a:lvl2pPr indent="-298450" lvl="1" marL="914400">
              <a:spcBef>
                <a:spcPts val="0"/>
              </a:spcBef>
              <a:spcAft>
                <a:spcPts val="0"/>
              </a:spcAft>
              <a:buClr>
                <a:schemeClr val="accent2"/>
              </a:buClr>
              <a:buSzPts val="1100"/>
              <a:buChar char="○"/>
              <a:defRPr>
                <a:solidFill>
                  <a:schemeClr val="accent2"/>
                </a:solidFill>
              </a:defRPr>
            </a:lvl2pPr>
            <a:lvl3pPr indent="-298450" lvl="2" marL="1371600">
              <a:spcBef>
                <a:spcPts val="0"/>
              </a:spcBef>
              <a:spcAft>
                <a:spcPts val="0"/>
              </a:spcAft>
              <a:buClr>
                <a:schemeClr val="accent2"/>
              </a:buClr>
              <a:buSzPts val="1100"/>
              <a:buChar char="■"/>
              <a:defRPr>
                <a:solidFill>
                  <a:schemeClr val="accent2"/>
                </a:solidFill>
              </a:defRPr>
            </a:lvl3pPr>
            <a:lvl4pPr indent="-298450" lvl="3" marL="1828800">
              <a:spcBef>
                <a:spcPts val="0"/>
              </a:spcBef>
              <a:spcAft>
                <a:spcPts val="0"/>
              </a:spcAft>
              <a:buClr>
                <a:schemeClr val="accent2"/>
              </a:buClr>
              <a:buSzPts val="1100"/>
              <a:buChar char="●"/>
              <a:defRPr>
                <a:solidFill>
                  <a:schemeClr val="accent2"/>
                </a:solidFill>
              </a:defRPr>
            </a:lvl4pPr>
            <a:lvl5pPr indent="-298450" lvl="4" marL="2286000">
              <a:spcBef>
                <a:spcPts val="0"/>
              </a:spcBef>
              <a:spcAft>
                <a:spcPts val="0"/>
              </a:spcAft>
              <a:buClr>
                <a:schemeClr val="accent2"/>
              </a:buClr>
              <a:buSzPts val="1100"/>
              <a:buChar char="○"/>
              <a:defRPr>
                <a:solidFill>
                  <a:schemeClr val="accent2"/>
                </a:solidFill>
              </a:defRPr>
            </a:lvl5pPr>
            <a:lvl6pPr indent="-298450" lvl="5" marL="2743200">
              <a:spcBef>
                <a:spcPts val="0"/>
              </a:spcBef>
              <a:spcAft>
                <a:spcPts val="0"/>
              </a:spcAft>
              <a:buClr>
                <a:schemeClr val="accent2"/>
              </a:buClr>
              <a:buSzPts val="1100"/>
              <a:buChar char="■"/>
              <a:defRPr>
                <a:solidFill>
                  <a:schemeClr val="accent2"/>
                </a:solidFill>
              </a:defRPr>
            </a:lvl6pPr>
            <a:lvl7pPr indent="-298450" lvl="6" marL="3200400">
              <a:spcBef>
                <a:spcPts val="0"/>
              </a:spcBef>
              <a:spcAft>
                <a:spcPts val="0"/>
              </a:spcAft>
              <a:buClr>
                <a:schemeClr val="accent2"/>
              </a:buClr>
              <a:buSzPts val="1100"/>
              <a:buChar char="●"/>
              <a:defRPr>
                <a:solidFill>
                  <a:schemeClr val="accent2"/>
                </a:solidFill>
              </a:defRPr>
            </a:lvl7pPr>
            <a:lvl8pPr indent="-298450" lvl="7" marL="3657600">
              <a:spcBef>
                <a:spcPts val="0"/>
              </a:spcBef>
              <a:spcAft>
                <a:spcPts val="0"/>
              </a:spcAft>
              <a:buClr>
                <a:schemeClr val="accent2"/>
              </a:buClr>
              <a:buSzPts val="1100"/>
              <a:buChar char="○"/>
              <a:defRPr>
                <a:solidFill>
                  <a:schemeClr val="accent2"/>
                </a:solidFill>
              </a:defRPr>
            </a:lvl8pPr>
            <a:lvl9pPr indent="-298450" lvl="8" marL="4114800">
              <a:spcBef>
                <a:spcPts val="0"/>
              </a:spcBef>
              <a:spcAft>
                <a:spcPts val="0"/>
              </a:spcAft>
              <a:buClr>
                <a:schemeClr val="accent2"/>
              </a:buClr>
              <a:buSzPts val="1100"/>
              <a:buChar char="■"/>
              <a:defRPr>
                <a:solidFill>
                  <a:schemeClr val="accent2"/>
                </a:solidFill>
              </a:defRPr>
            </a:lvl9pPr>
          </a:lstStyle>
          <a:p/>
        </p:txBody>
      </p:sp>
      <p:sp>
        <p:nvSpPr>
          <p:cNvPr id="40" name="Google Shape;40;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41" name="Shape 41"/>
        <p:cNvGrpSpPr/>
        <p:nvPr/>
      </p:nvGrpSpPr>
      <p:grpSpPr>
        <a:xfrm>
          <a:off x="0" y="0"/>
          <a:ext cx="0" cy="0"/>
          <a:chOff x="0" y="0"/>
          <a:chExt cx="0" cy="0"/>
        </a:xfrm>
      </p:grpSpPr>
      <p:sp>
        <p:nvSpPr>
          <p:cNvPr id="42" name="Google Shape;42;p8"/>
          <p:cNvSpPr txBox="1"/>
          <p:nvPr>
            <p:ph type="title"/>
          </p:nvPr>
        </p:nvSpPr>
        <p:spPr>
          <a:xfrm>
            <a:off x="311675" y="798600"/>
            <a:ext cx="6247800" cy="3546300"/>
          </a:xfrm>
          <a:prstGeom prst="rect">
            <a:avLst/>
          </a:prstGeom>
        </p:spPr>
        <p:txBody>
          <a:bodyPr anchorCtr="0" anchor="ctr" bIns="91425" lIns="91425" spcFirstLastPara="1" rIns="91425" wrap="square" tIns="91425">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43" name="Google Shape;43;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4" name="Shape 44"/>
        <p:cNvGrpSpPr/>
        <p:nvPr/>
      </p:nvGrpSpPr>
      <p:grpSpPr>
        <a:xfrm>
          <a:off x="0" y="0"/>
          <a:ext cx="0" cy="0"/>
          <a:chOff x="0" y="0"/>
          <a:chExt cx="0" cy="0"/>
        </a:xfrm>
      </p:grpSpPr>
      <p:sp>
        <p:nvSpPr>
          <p:cNvPr id="45" name="Google Shape;45;p9"/>
          <p:cNvSpPr/>
          <p:nvPr/>
        </p:nvSpPr>
        <p:spPr>
          <a:xfrm>
            <a:off x="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9"/>
          <p:cNvSpPr txBox="1"/>
          <p:nvPr>
            <p:ph type="title"/>
          </p:nvPr>
        </p:nvSpPr>
        <p:spPr>
          <a:xfrm>
            <a:off x="311300" y="500925"/>
            <a:ext cx="3704400" cy="2049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47" name="Google Shape;47;p9"/>
          <p:cNvSpPr txBox="1"/>
          <p:nvPr>
            <p:ph idx="1" type="subTitle"/>
          </p:nvPr>
        </p:nvSpPr>
        <p:spPr>
          <a:xfrm>
            <a:off x="304800" y="2626725"/>
            <a:ext cx="3704400" cy="9267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accent2"/>
              </a:buClr>
              <a:buSzPts val="1600"/>
              <a:buNone/>
              <a:defRPr sz="1600">
                <a:solidFill>
                  <a:schemeClr val="accent2"/>
                </a:solidFill>
              </a:defRPr>
            </a:lvl1pPr>
            <a:lvl2pPr lvl="1">
              <a:lnSpc>
                <a:spcPct val="100000"/>
              </a:lnSpc>
              <a:spcBef>
                <a:spcPts val="0"/>
              </a:spcBef>
              <a:spcAft>
                <a:spcPts val="0"/>
              </a:spcAft>
              <a:buClr>
                <a:schemeClr val="accent2"/>
              </a:buClr>
              <a:buSzPts val="1600"/>
              <a:buNone/>
              <a:defRPr sz="1600">
                <a:solidFill>
                  <a:schemeClr val="accent2"/>
                </a:solidFill>
              </a:defRPr>
            </a:lvl2pPr>
            <a:lvl3pPr lvl="2">
              <a:lnSpc>
                <a:spcPct val="100000"/>
              </a:lnSpc>
              <a:spcBef>
                <a:spcPts val="0"/>
              </a:spcBef>
              <a:spcAft>
                <a:spcPts val="0"/>
              </a:spcAft>
              <a:buClr>
                <a:schemeClr val="accent2"/>
              </a:buClr>
              <a:buSzPts val="1600"/>
              <a:buNone/>
              <a:defRPr sz="1600">
                <a:solidFill>
                  <a:schemeClr val="accent2"/>
                </a:solidFill>
              </a:defRPr>
            </a:lvl3pPr>
            <a:lvl4pPr lvl="3">
              <a:lnSpc>
                <a:spcPct val="100000"/>
              </a:lnSpc>
              <a:spcBef>
                <a:spcPts val="0"/>
              </a:spcBef>
              <a:spcAft>
                <a:spcPts val="0"/>
              </a:spcAft>
              <a:buClr>
                <a:schemeClr val="accent2"/>
              </a:buClr>
              <a:buSzPts val="1600"/>
              <a:buNone/>
              <a:defRPr sz="1600">
                <a:solidFill>
                  <a:schemeClr val="accent2"/>
                </a:solidFill>
              </a:defRPr>
            </a:lvl4pPr>
            <a:lvl5pPr lvl="4">
              <a:lnSpc>
                <a:spcPct val="100000"/>
              </a:lnSpc>
              <a:spcBef>
                <a:spcPts val="0"/>
              </a:spcBef>
              <a:spcAft>
                <a:spcPts val="0"/>
              </a:spcAft>
              <a:buClr>
                <a:schemeClr val="accent2"/>
              </a:buClr>
              <a:buSzPts val="1600"/>
              <a:buNone/>
              <a:defRPr sz="1600">
                <a:solidFill>
                  <a:schemeClr val="accent2"/>
                </a:solidFill>
              </a:defRPr>
            </a:lvl5pPr>
            <a:lvl6pPr lvl="5">
              <a:lnSpc>
                <a:spcPct val="100000"/>
              </a:lnSpc>
              <a:spcBef>
                <a:spcPts val="0"/>
              </a:spcBef>
              <a:spcAft>
                <a:spcPts val="0"/>
              </a:spcAft>
              <a:buClr>
                <a:schemeClr val="accent2"/>
              </a:buClr>
              <a:buSzPts val="1600"/>
              <a:buNone/>
              <a:defRPr sz="1600">
                <a:solidFill>
                  <a:schemeClr val="accent2"/>
                </a:solidFill>
              </a:defRPr>
            </a:lvl6pPr>
            <a:lvl7pPr lvl="6">
              <a:lnSpc>
                <a:spcPct val="100000"/>
              </a:lnSpc>
              <a:spcBef>
                <a:spcPts val="0"/>
              </a:spcBef>
              <a:spcAft>
                <a:spcPts val="0"/>
              </a:spcAft>
              <a:buClr>
                <a:schemeClr val="accent2"/>
              </a:buClr>
              <a:buSzPts val="1600"/>
              <a:buNone/>
              <a:defRPr sz="1600">
                <a:solidFill>
                  <a:schemeClr val="accent2"/>
                </a:solidFill>
              </a:defRPr>
            </a:lvl7pPr>
            <a:lvl8pPr lvl="7">
              <a:lnSpc>
                <a:spcPct val="100000"/>
              </a:lnSpc>
              <a:spcBef>
                <a:spcPts val="0"/>
              </a:spcBef>
              <a:spcAft>
                <a:spcPts val="0"/>
              </a:spcAft>
              <a:buClr>
                <a:schemeClr val="accent2"/>
              </a:buClr>
              <a:buSzPts val="1600"/>
              <a:buNone/>
              <a:defRPr sz="1600">
                <a:solidFill>
                  <a:schemeClr val="accent2"/>
                </a:solidFill>
              </a:defRPr>
            </a:lvl8pPr>
            <a:lvl9pPr lvl="8">
              <a:lnSpc>
                <a:spcPct val="100000"/>
              </a:lnSpc>
              <a:spcBef>
                <a:spcPts val="0"/>
              </a:spcBef>
              <a:spcAft>
                <a:spcPts val="0"/>
              </a:spcAft>
              <a:buClr>
                <a:schemeClr val="accent2"/>
              </a:buClr>
              <a:buSzPts val="1600"/>
              <a:buNone/>
              <a:defRPr sz="1600">
                <a:solidFill>
                  <a:schemeClr val="accent2"/>
                </a:solidFill>
              </a:defRPr>
            </a:lvl9pPr>
          </a:lstStyle>
          <a:p/>
        </p:txBody>
      </p:sp>
      <p:sp>
        <p:nvSpPr>
          <p:cNvPr id="48" name="Google Shape;48;p9"/>
          <p:cNvSpPr txBox="1"/>
          <p:nvPr>
            <p:ph idx="2" type="body"/>
          </p:nvPr>
        </p:nvSpPr>
        <p:spPr>
          <a:xfrm>
            <a:off x="4879025" y="500925"/>
            <a:ext cx="3954000" cy="4111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49" name="Google Shape;49;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0" name="Shape 50"/>
        <p:cNvGrpSpPr/>
        <p:nvPr/>
      </p:nvGrpSpPr>
      <p:grpSpPr>
        <a:xfrm>
          <a:off x="0" y="0"/>
          <a:ext cx="0" cy="0"/>
          <a:chOff x="0" y="0"/>
          <a:chExt cx="0" cy="0"/>
        </a:xfrm>
      </p:grpSpPr>
      <p:sp>
        <p:nvSpPr>
          <p:cNvPr id="51" name="Google Shape;51;p10"/>
          <p:cNvSpPr/>
          <p:nvPr/>
        </p:nvSpPr>
        <p:spPr>
          <a:xfrm>
            <a:off x="0" y="4369000"/>
            <a:ext cx="9144000" cy="774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10"/>
          <p:cNvSpPr txBox="1"/>
          <p:nvPr>
            <p:ph idx="1" type="body"/>
          </p:nvPr>
        </p:nvSpPr>
        <p:spPr>
          <a:xfrm>
            <a:off x="311700" y="4521400"/>
            <a:ext cx="7979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Clr>
                <a:schemeClr val="lt1"/>
              </a:buClr>
              <a:buSzPts val="1300"/>
              <a:buFont typeface="Merriweather"/>
              <a:buNone/>
              <a:defRPr>
                <a:solidFill>
                  <a:schemeClr val="lt1"/>
                </a:solidFill>
                <a:latin typeface="Merriweather"/>
                <a:ea typeface="Merriweather"/>
                <a:cs typeface="Merriweather"/>
                <a:sym typeface="Merriweather"/>
              </a:defRPr>
            </a:lvl1pPr>
          </a:lstStyle>
          <a:p/>
        </p:txBody>
      </p:sp>
      <p:sp>
        <p:nvSpPr>
          <p:cNvPr id="53" name="Google Shape;5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paradig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1pPr>
            <a:lvl2pPr lvl="1">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2pPr>
            <a:lvl3pPr lvl="2">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3pPr>
            <a:lvl4pPr lvl="3">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4pPr>
            <a:lvl5pPr lvl="4">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5pPr>
            <a:lvl6pPr lvl="5">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6pPr>
            <a:lvl7pPr lvl="6">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7pPr>
            <a:lvl8pPr lvl="7">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8pPr>
            <a:lvl9pPr lvl="8">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Roboto"/>
              <a:buChar char="●"/>
              <a:defRPr sz="1300">
                <a:solidFill>
                  <a:schemeClr val="dk2"/>
                </a:solidFill>
                <a:latin typeface="Roboto"/>
                <a:ea typeface="Roboto"/>
                <a:cs typeface="Roboto"/>
                <a:sym typeface="Roboto"/>
              </a:defRPr>
            </a:lvl1pPr>
            <a:lvl2pPr indent="-298450" lvl="1" marL="9144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2pPr>
            <a:lvl3pPr indent="-298450" lvl="2" marL="13716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3pPr>
            <a:lvl4pPr indent="-298450" lvl="3" marL="18288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4pPr>
            <a:lvl5pPr indent="-298450" lvl="4" marL="22860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5pPr>
            <a:lvl6pPr indent="-298450" lvl="5" marL="27432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6pPr>
            <a:lvl7pPr indent="-298450" lvl="6" marL="32004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7pPr>
            <a:lvl8pPr indent="-298450" lvl="7" marL="36576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8pPr>
            <a:lvl9pPr indent="-298450" lvl="8" marL="41148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Roboto"/>
                <a:ea typeface="Roboto"/>
                <a:cs typeface="Roboto"/>
                <a:sym typeface="Roboto"/>
              </a:defRPr>
            </a:lvl1pPr>
            <a:lvl2pPr lvl="1" algn="r">
              <a:buNone/>
              <a:defRPr sz="1000">
                <a:solidFill>
                  <a:schemeClr val="dk2"/>
                </a:solidFill>
                <a:latin typeface="Roboto"/>
                <a:ea typeface="Roboto"/>
                <a:cs typeface="Roboto"/>
                <a:sym typeface="Roboto"/>
              </a:defRPr>
            </a:lvl2pPr>
            <a:lvl3pPr lvl="2" algn="r">
              <a:buNone/>
              <a:defRPr sz="1000">
                <a:solidFill>
                  <a:schemeClr val="dk2"/>
                </a:solidFill>
                <a:latin typeface="Roboto"/>
                <a:ea typeface="Roboto"/>
                <a:cs typeface="Roboto"/>
                <a:sym typeface="Roboto"/>
              </a:defRPr>
            </a:lvl3pPr>
            <a:lvl4pPr lvl="3" algn="r">
              <a:buNone/>
              <a:defRPr sz="1000">
                <a:solidFill>
                  <a:schemeClr val="dk2"/>
                </a:solidFill>
                <a:latin typeface="Roboto"/>
                <a:ea typeface="Roboto"/>
                <a:cs typeface="Roboto"/>
                <a:sym typeface="Roboto"/>
              </a:defRPr>
            </a:lvl4pPr>
            <a:lvl5pPr lvl="4" algn="r">
              <a:buNone/>
              <a:defRPr sz="1000">
                <a:solidFill>
                  <a:schemeClr val="dk2"/>
                </a:solidFill>
                <a:latin typeface="Roboto"/>
                <a:ea typeface="Roboto"/>
                <a:cs typeface="Roboto"/>
                <a:sym typeface="Roboto"/>
              </a:defRPr>
            </a:lvl5pPr>
            <a:lvl6pPr lvl="5" algn="r">
              <a:buNone/>
              <a:defRPr sz="1000">
                <a:solidFill>
                  <a:schemeClr val="dk2"/>
                </a:solidFill>
                <a:latin typeface="Roboto"/>
                <a:ea typeface="Roboto"/>
                <a:cs typeface="Roboto"/>
                <a:sym typeface="Roboto"/>
              </a:defRPr>
            </a:lvl6pPr>
            <a:lvl7pPr lvl="6" algn="r">
              <a:buNone/>
              <a:defRPr sz="1000">
                <a:solidFill>
                  <a:schemeClr val="dk2"/>
                </a:solidFill>
                <a:latin typeface="Roboto"/>
                <a:ea typeface="Roboto"/>
                <a:cs typeface="Roboto"/>
                <a:sym typeface="Roboto"/>
              </a:defRPr>
            </a:lvl7pPr>
            <a:lvl8pPr lvl="7" algn="r">
              <a:buNone/>
              <a:defRPr sz="1000">
                <a:solidFill>
                  <a:schemeClr val="dk2"/>
                </a:solidFill>
                <a:latin typeface="Roboto"/>
                <a:ea typeface="Roboto"/>
                <a:cs typeface="Roboto"/>
                <a:sym typeface="Roboto"/>
              </a:defRPr>
            </a:lvl8pPr>
            <a:lvl9pPr lvl="8" algn="r">
              <a:buNone/>
              <a:defRPr sz="1000">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png"/><Relationship Id="rId4" Type="http://schemas.openxmlformats.org/officeDocument/2006/relationships/image" Target="../media/image3.png"/><Relationship Id="rId5" Type="http://schemas.openxmlformats.org/officeDocument/2006/relationships/image" Target="../media/image37.jpg"/><Relationship Id="rId6"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31.png"/><Relationship Id="rId4" Type="http://schemas.openxmlformats.org/officeDocument/2006/relationships/image" Target="../media/image2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2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25.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3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32.png"/><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36.jpg"/><Relationship Id="rId4" Type="http://schemas.openxmlformats.org/officeDocument/2006/relationships/image" Target="../media/image29.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30.png"/><Relationship Id="rId4" Type="http://schemas.openxmlformats.org/officeDocument/2006/relationships/image" Target="../media/image33.png"/><Relationship Id="rId5" Type="http://schemas.openxmlformats.org/officeDocument/2006/relationships/image" Target="../media/image3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38.png"/><Relationship Id="rId4" Type="http://schemas.openxmlformats.org/officeDocument/2006/relationships/image" Target="../media/image39.png"/><Relationship Id="rId5" Type="http://schemas.openxmlformats.org/officeDocument/2006/relationships/image" Target="../media/image40.png"/><Relationship Id="rId6" Type="http://schemas.openxmlformats.org/officeDocument/2006/relationships/image" Target="../media/image4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hyperlink" Target="https://www.chick-fil-a.com" TargetMode="External"/><Relationship Id="rId4" Type="http://schemas.openxmlformats.org/officeDocument/2006/relationships/hyperlink" Target="https://www.austrade.gov.au/international/invest/guide-to-investing/running-a-business/understanding-australian-business-regulation/australian-export-and-import-laws" TargetMode="External"/><Relationship Id="rId9" Type="http://schemas.openxmlformats.org/officeDocument/2006/relationships/hyperlink" Target="https://www.startupdaily.net/2021/09/a-new-report-reveals-that-australia-is-falling-behind-the-us-uk-france-canada-and-china-on-digital-tech-innovation/" TargetMode="External"/><Relationship Id="rId5" Type="http://schemas.openxmlformats.org/officeDocument/2006/relationships/hyperlink" Target="https://www.dfat.gov.au/trade/agreements/in-force/ausfta/australia-united-states-fta" TargetMode="External"/><Relationship Id="rId6" Type="http://schemas.openxmlformats.org/officeDocument/2006/relationships/hyperlink" Target="https://economy.id.com.au/sydney/gross-product" TargetMode="External"/><Relationship Id="rId7" Type="http://schemas.openxmlformats.org/officeDocument/2006/relationships/hyperlink" Target="https://pestleanalysis.com/pest-analysis-of-australia/" TargetMode="External"/><Relationship Id="rId8" Type="http://schemas.openxmlformats.org/officeDocument/2006/relationships/hyperlink" Target="https://www.chick-fil-a.com/about/who-we-are"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hyperlink" Target="https://howandwhat.net/pestel-analysis-australia/" TargetMode="External"/><Relationship Id="rId4" Type="http://schemas.openxmlformats.org/officeDocument/2006/relationships/hyperlink" Target="https://www.cityofsydney.nsw.gov.au/sustainable-sydney-2030" TargetMode="External"/><Relationship Id="rId11" Type="http://schemas.openxmlformats.org/officeDocument/2006/relationships/hyperlink" Target="https://www.jonesaroundtheworld.com/facts-about-sydney/#:~:text=Interesting%20Sydney%20Facts.%201%201%29%20The%20population%20of,the%20United%20States%20and%20Cape%20...%20More%20items" TargetMode="External"/><Relationship Id="rId10" Type="http://schemas.openxmlformats.org/officeDocument/2006/relationships/hyperlink" Target="https://www.tasteinc.com/five-countries-consume-chicken/" TargetMode="External"/><Relationship Id="rId9" Type="http://schemas.openxmlformats.org/officeDocument/2006/relationships/hyperlink" Target="https://www.farmonline.com.au/story/7316454/chicken-giving-lamb-and-beef-a-run-for-their-money/" TargetMode="External"/><Relationship Id="rId5" Type="http://schemas.openxmlformats.org/officeDocument/2006/relationships/hyperlink" Target="https://thechickenwire.chick-fil-a.com/inside-chick-fil-a/sustainable-design-changing-the-way-chick-fil-a-restaurants-are-built" TargetMode="External"/><Relationship Id="rId6" Type="http://schemas.openxmlformats.org/officeDocument/2006/relationships/hyperlink" Target="https://business.gov.au/Risk-management/Health-and-safety/Work-health-and-safety#:~:text=Under%20Australian%20WHS%20laws%20your%20business%20must%20ensure,handling%20and%20storage%20of%20machinery%2C%20structures%20and%20substances" TargetMode="External"/><Relationship Id="rId7" Type="http://schemas.openxmlformats.org/officeDocument/2006/relationships/hyperlink" Target="https://employsure.com.au/guides/modern-awards/national-employment-standards/" TargetMode="External"/><Relationship Id="rId8" Type="http://schemas.openxmlformats.org/officeDocument/2006/relationships/hyperlink" Target="https://employsure.com.au/guides/fair-work-australia/"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 Id="rId3" Type="http://schemas.openxmlformats.org/officeDocument/2006/relationships/image" Target="../media/image6.png"/><Relationship Id="rId4" Type="http://schemas.openxmlformats.org/officeDocument/2006/relationships/image" Target="../media/image5.png"/><Relationship Id="rId5"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image" Target="../media/image9.pn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8.png"/><Relationship Id="rId4" Type="http://schemas.openxmlformats.org/officeDocument/2006/relationships/image" Target="../media/image10.png"/><Relationship Id="rId5" Type="http://schemas.openxmlformats.org/officeDocument/2006/relationships/image" Target="../media/image18.png"/><Relationship Id="rId6" Type="http://schemas.openxmlformats.org/officeDocument/2006/relationships/image" Target="../media/image20.png"/><Relationship Id="rId7" Type="http://schemas.openxmlformats.org/officeDocument/2006/relationships/image" Target="../media/image19.png"/><Relationship Id="rId8" Type="http://schemas.openxmlformats.org/officeDocument/2006/relationships/image" Target="../media/image2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17.png"/><Relationship Id="rId4" Type="http://schemas.openxmlformats.org/officeDocument/2006/relationships/image" Target="../media/image16.png"/><Relationship Id="rId5" Type="http://schemas.openxmlformats.org/officeDocument/2006/relationships/image" Target="../media/image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1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12.png"/><Relationship Id="rId4" Type="http://schemas.openxmlformats.org/officeDocument/2006/relationships/image" Target="../media/image15.png"/><Relationship Id="rId5" Type="http://schemas.openxmlformats.org/officeDocument/2006/relationships/image" Target="../media/image21.png"/><Relationship Id="rId6" Type="http://schemas.openxmlformats.org/officeDocument/2006/relationships/image" Target="../media/image2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30F0F"/>
        </a:solidFill>
      </p:bgPr>
    </p:bg>
    <p:spTree>
      <p:nvGrpSpPr>
        <p:cNvPr id="63" name="Shape 63"/>
        <p:cNvGrpSpPr/>
        <p:nvPr/>
      </p:nvGrpSpPr>
      <p:grpSpPr>
        <a:xfrm>
          <a:off x="0" y="0"/>
          <a:ext cx="0" cy="0"/>
          <a:chOff x="0" y="0"/>
          <a:chExt cx="0" cy="0"/>
        </a:xfrm>
      </p:grpSpPr>
      <p:sp>
        <p:nvSpPr>
          <p:cNvPr id="64" name="Google Shape;64;p13"/>
          <p:cNvSpPr txBox="1"/>
          <p:nvPr>
            <p:ph idx="1" type="subTitle"/>
          </p:nvPr>
        </p:nvSpPr>
        <p:spPr>
          <a:xfrm>
            <a:off x="66325" y="1726275"/>
            <a:ext cx="2969400" cy="1959000"/>
          </a:xfrm>
          <a:prstGeom prst="rect">
            <a:avLst/>
          </a:prstGeom>
        </p:spPr>
        <p:txBody>
          <a:bodyPr anchorCtr="0" anchor="t" bIns="91425" lIns="91425" spcFirstLastPara="1" rIns="91425" wrap="square" tIns="91425">
            <a:noAutofit/>
          </a:bodyPr>
          <a:lstStyle/>
          <a:p>
            <a:pPr indent="0" lvl="0" marL="457200" rtl="0" algn="l">
              <a:lnSpc>
                <a:spcPct val="180000"/>
              </a:lnSpc>
              <a:spcBef>
                <a:spcPts val="0"/>
              </a:spcBef>
              <a:spcAft>
                <a:spcPts val="0"/>
              </a:spcAft>
              <a:buNone/>
            </a:pPr>
            <a:r>
              <a:rPr b="1" lang="en" sz="1200" u="sng">
                <a:solidFill>
                  <a:srgbClr val="000000"/>
                </a:solidFill>
                <a:latin typeface="Gill Sans"/>
                <a:ea typeface="Gill Sans"/>
                <a:cs typeface="Gill Sans"/>
                <a:sym typeface="Gill Sans"/>
              </a:rPr>
              <a:t>Data Group 5 (MW 12PM)</a:t>
            </a:r>
            <a:endParaRPr b="1" sz="1200" u="sng">
              <a:solidFill>
                <a:srgbClr val="000000"/>
              </a:solidFill>
              <a:latin typeface="Gill Sans"/>
              <a:ea typeface="Gill Sans"/>
              <a:cs typeface="Gill Sans"/>
              <a:sym typeface="Gill Sans"/>
            </a:endParaRPr>
          </a:p>
          <a:p>
            <a:pPr indent="-304800" lvl="0" marL="457200" rtl="0" algn="l">
              <a:lnSpc>
                <a:spcPct val="180000"/>
              </a:lnSpc>
              <a:spcBef>
                <a:spcPts val="0"/>
              </a:spcBef>
              <a:spcAft>
                <a:spcPts val="0"/>
              </a:spcAft>
              <a:buClr>
                <a:srgbClr val="000000"/>
              </a:buClr>
              <a:buSzPts val="1200"/>
              <a:buFont typeface="Arial"/>
              <a:buChar char="●"/>
            </a:pPr>
            <a:r>
              <a:rPr lang="en" sz="1200">
                <a:solidFill>
                  <a:srgbClr val="000000"/>
                </a:solidFill>
                <a:latin typeface="Gill Sans"/>
                <a:ea typeface="Gill Sans"/>
                <a:cs typeface="Gill Sans"/>
                <a:sym typeface="Gill Sans"/>
              </a:rPr>
              <a:t>AISHWARYA BAALAJI RAO</a:t>
            </a:r>
            <a:endParaRPr sz="1200">
              <a:solidFill>
                <a:srgbClr val="000000"/>
              </a:solidFill>
              <a:latin typeface="Gill Sans"/>
              <a:ea typeface="Gill Sans"/>
              <a:cs typeface="Gill Sans"/>
              <a:sym typeface="Gill Sans"/>
            </a:endParaRPr>
          </a:p>
          <a:p>
            <a:pPr indent="-304800" lvl="0" marL="457200" rtl="0" algn="l">
              <a:lnSpc>
                <a:spcPct val="180000"/>
              </a:lnSpc>
              <a:spcBef>
                <a:spcPts val="0"/>
              </a:spcBef>
              <a:spcAft>
                <a:spcPts val="0"/>
              </a:spcAft>
              <a:buClr>
                <a:srgbClr val="000000"/>
              </a:buClr>
              <a:buSzPts val="1200"/>
              <a:buFont typeface="Arial"/>
              <a:buChar char="●"/>
            </a:pPr>
            <a:r>
              <a:rPr lang="en" sz="1200">
                <a:solidFill>
                  <a:srgbClr val="000000"/>
                </a:solidFill>
                <a:latin typeface="Gill Sans"/>
                <a:ea typeface="Gill Sans"/>
                <a:cs typeface="Gill Sans"/>
                <a:sym typeface="Gill Sans"/>
              </a:rPr>
              <a:t>SHREYA VENKATESAN</a:t>
            </a:r>
            <a:endParaRPr sz="1200">
              <a:solidFill>
                <a:srgbClr val="000000"/>
              </a:solidFill>
              <a:latin typeface="Gill Sans"/>
              <a:ea typeface="Gill Sans"/>
              <a:cs typeface="Gill Sans"/>
              <a:sym typeface="Gill Sans"/>
            </a:endParaRPr>
          </a:p>
          <a:p>
            <a:pPr indent="-304800" lvl="0" marL="457200" rtl="0" algn="l">
              <a:lnSpc>
                <a:spcPct val="180000"/>
              </a:lnSpc>
              <a:spcBef>
                <a:spcPts val="0"/>
              </a:spcBef>
              <a:spcAft>
                <a:spcPts val="0"/>
              </a:spcAft>
              <a:buClr>
                <a:srgbClr val="000000"/>
              </a:buClr>
              <a:buSzPts val="1200"/>
              <a:buFont typeface="Arial"/>
              <a:buChar char="●"/>
            </a:pPr>
            <a:r>
              <a:rPr lang="en" sz="1200">
                <a:solidFill>
                  <a:srgbClr val="000000"/>
                </a:solidFill>
                <a:latin typeface="Gill Sans"/>
                <a:ea typeface="Gill Sans"/>
                <a:cs typeface="Gill Sans"/>
                <a:sym typeface="Gill Sans"/>
              </a:rPr>
              <a:t>HANNAH HENRY</a:t>
            </a:r>
            <a:endParaRPr sz="1200">
              <a:solidFill>
                <a:srgbClr val="000000"/>
              </a:solidFill>
              <a:latin typeface="Gill Sans"/>
              <a:ea typeface="Gill Sans"/>
              <a:cs typeface="Gill Sans"/>
              <a:sym typeface="Gill Sans"/>
            </a:endParaRPr>
          </a:p>
          <a:p>
            <a:pPr indent="-304800" lvl="0" marL="457200" rtl="0" algn="l">
              <a:lnSpc>
                <a:spcPct val="180000"/>
              </a:lnSpc>
              <a:spcBef>
                <a:spcPts val="0"/>
              </a:spcBef>
              <a:spcAft>
                <a:spcPts val="0"/>
              </a:spcAft>
              <a:buClr>
                <a:srgbClr val="000000"/>
              </a:buClr>
              <a:buSzPts val="1200"/>
              <a:buFont typeface="Arial"/>
              <a:buChar char="●"/>
            </a:pPr>
            <a:r>
              <a:rPr lang="en" sz="1200">
                <a:solidFill>
                  <a:srgbClr val="000000"/>
                </a:solidFill>
                <a:latin typeface="Gill Sans"/>
                <a:ea typeface="Gill Sans"/>
                <a:cs typeface="Gill Sans"/>
                <a:sym typeface="Gill Sans"/>
              </a:rPr>
              <a:t>SARENNA FONSECA</a:t>
            </a:r>
            <a:endParaRPr sz="1200">
              <a:solidFill>
                <a:srgbClr val="000000"/>
              </a:solidFill>
              <a:latin typeface="Gill Sans"/>
              <a:ea typeface="Gill Sans"/>
              <a:cs typeface="Gill Sans"/>
              <a:sym typeface="Gill Sans"/>
            </a:endParaRPr>
          </a:p>
          <a:p>
            <a:pPr indent="-304800" lvl="0" marL="457200" rtl="0" algn="l">
              <a:lnSpc>
                <a:spcPct val="180000"/>
              </a:lnSpc>
              <a:spcBef>
                <a:spcPts val="0"/>
              </a:spcBef>
              <a:spcAft>
                <a:spcPts val="0"/>
              </a:spcAft>
              <a:buClr>
                <a:srgbClr val="000000"/>
              </a:buClr>
              <a:buSzPts val="1200"/>
              <a:buFont typeface="Arial"/>
              <a:buChar char="●"/>
            </a:pPr>
            <a:r>
              <a:rPr lang="en" sz="1200">
                <a:solidFill>
                  <a:srgbClr val="000000"/>
                </a:solidFill>
                <a:latin typeface="Gill Sans"/>
                <a:ea typeface="Gill Sans"/>
                <a:cs typeface="Gill Sans"/>
                <a:sym typeface="Gill Sans"/>
              </a:rPr>
              <a:t>BRIAN J. CERVANTES ACOSTA</a:t>
            </a:r>
            <a:endParaRPr sz="1200">
              <a:solidFill>
                <a:srgbClr val="000000"/>
              </a:solidFill>
              <a:latin typeface="Gill Sans"/>
              <a:ea typeface="Gill Sans"/>
              <a:cs typeface="Gill Sans"/>
              <a:sym typeface="Gill Sans"/>
            </a:endParaRPr>
          </a:p>
          <a:p>
            <a:pPr indent="0" lvl="0" marL="0" rtl="0" algn="l">
              <a:lnSpc>
                <a:spcPct val="80000"/>
              </a:lnSpc>
              <a:spcBef>
                <a:spcPts val="0"/>
              </a:spcBef>
              <a:spcAft>
                <a:spcPts val="0"/>
              </a:spcAft>
              <a:buSzPts val="935"/>
              <a:buNone/>
            </a:pPr>
            <a:r>
              <a:t/>
            </a:r>
            <a:endParaRPr sz="1460"/>
          </a:p>
        </p:txBody>
      </p:sp>
      <p:pic>
        <p:nvPicPr>
          <p:cNvPr id="65" name="Google Shape;65;p13"/>
          <p:cNvPicPr preferRelativeResize="0"/>
          <p:nvPr/>
        </p:nvPicPr>
        <p:blipFill>
          <a:blip r:embed="rId3">
            <a:alphaModFix/>
          </a:blip>
          <a:stretch>
            <a:fillRect/>
          </a:stretch>
        </p:blipFill>
        <p:spPr>
          <a:xfrm>
            <a:off x="12559" y="627455"/>
            <a:ext cx="1436902" cy="808249"/>
          </a:xfrm>
          <a:prstGeom prst="rect">
            <a:avLst/>
          </a:prstGeom>
          <a:noFill/>
          <a:ln>
            <a:noFill/>
          </a:ln>
        </p:spPr>
      </p:pic>
      <p:pic>
        <p:nvPicPr>
          <p:cNvPr id="66" name="Google Shape;66;p13"/>
          <p:cNvPicPr preferRelativeResize="0"/>
          <p:nvPr/>
        </p:nvPicPr>
        <p:blipFill rotWithShape="1">
          <a:blip r:embed="rId4">
            <a:alphaModFix/>
          </a:blip>
          <a:srcRect b="0" l="0" r="-1574" t="0"/>
          <a:stretch/>
        </p:blipFill>
        <p:spPr>
          <a:xfrm>
            <a:off x="1264675" y="-274850"/>
            <a:ext cx="4179299" cy="2314576"/>
          </a:xfrm>
          <a:prstGeom prst="rect">
            <a:avLst/>
          </a:prstGeom>
          <a:noFill/>
          <a:ln>
            <a:noFill/>
          </a:ln>
        </p:spPr>
      </p:pic>
      <p:pic>
        <p:nvPicPr>
          <p:cNvPr id="67" name="Google Shape;67;p13"/>
          <p:cNvPicPr preferRelativeResize="0"/>
          <p:nvPr/>
        </p:nvPicPr>
        <p:blipFill>
          <a:blip r:embed="rId5">
            <a:alphaModFix/>
          </a:blip>
          <a:stretch>
            <a:fillRect/>
          </a:stretch>
        </p:blipFill>
        <p:spPr>
          <a:xfrm>
            <a:off x="7277775" y="0"/>
            <a:ext cx="1857425" cy="1726275"/>
          </a:xfrm>
          <a:prstGeom prst="rect">
            <a:avLst/>
          </a:prstGeom>
          <a:noFill/>
          <a:ln>
            <a:noFill/>
          </a:ln>
        </p:spPr>
      </p:pic>
      <p:pic>
        <p:nvPicPr>
          <p:cNvPr id="68" name="Google Shape;68;p13"/>
          <p:cNvPicPr preferRelativeResize="0"/>
          <p:nvPr/>
        </p:nvPicPr>
        <p:blipFill>
          <a:blip r:embed="rId6">
            <a:alphaModFix/>
          </a:blip>
          <a:stretch>
            <a:fillRect/>
          </a:stretch>
        </p:blipFill>
        <p:spPr>
          <a:xfrm>
            <a:off x="6292454" y="2915900"/>
            <a:ext cx="2704420" cy="20283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2"/>
          <p:cNvSpPr txBox="1"/>
          <p:nvPr>
            <p:ph type="title"/>
          </p:nvPr>
        </p:nvSpPr>
        <p:spPr>
          <a:xfrm>
            <a:off x="1593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000"/>
              <a:t>Hypothesis #2 - Sydney, Australia</a:t>
            </a:r>
            <a:endParaRPr b="1" sz="3000"/>
          </a:p>
        </p:txBody>
      </p:sp>
      <p:sp>
        <p:nvSpPr>
          <p:cNvPr id="147" name="Google Shape;147;p22"/>
          <p:cNvSpPr txBox="1"/>
          <p:nvPr/>
        </p:nvSpPr>
        <p:spPr>
          <a:xfrm>
            <a:off x="0" y="1378675"/>
            <a:ext cx="5461500" cy="3621900"/>
          </a:xfrm>
          <a:prstGeom prst="rect">
            <a:avLst/>
          </a:prstGeom>
          <a:noFill/>
          <a:ln>
            <a:noFill/>
          </a:ln>
        </p:spPr>
        <p:txBody>
          <a:bodyPr anchorCtr="0" anchor="t" bIns="91425" lIns="91425" spcFirstLastPara="1" rIns="91425" wrap="square" tIns="91425">
            <a:spAutoFit/>
          </a:bodyPr>
          <a:lstStyle/>
          <a:p>
            <a:pPr indent="-317500" lvl="0" marL="457200" rtl="0" algn="just">
              <a:lnSpc>
                <a:spcPct val="115000"/>
              </a:lnSpc>
              <a:spcBef>
                <a:spcPts val="0"/>
              </a:spcBef>
              <a:spcAft>
                <a:spcPts val="0"/>
              </a:spcAft>
              <a:buSzPts val="1400"/>
              <a:buFont typeface="Roboto"/>
              <a:buChar char="●"/>
            </a:pPr>
            <a:r>
              <a:rPr lang="en">
                <a:latin typeface="Roboto"/>
                <a:ea typeface="Roboto"/>
                <a:cs typeface="Roboto"/>
                <a:sym typeface="Roboto"/>
              </a:rPr>
              <a:t>Australia is the most promising for international expansion because it is in the</a:t>
            </a:r>
            <a:r>
              <a:rPr b="1" lang="en">
                <a:latin typeface="Roboto"/>
                <a:ea typeface="Roboto"/>
                <a:cs typeface="Roboto"/>
                <a:sym typeface="Roboto"/>
              </a:rPr>
              <a:t> </a:t>
            </a:r>
            <a:r>
              <a:rPr b="1" lang="en">
                <a:solidFill>
                  <a:schemeClr val="dk1"/>
                </a:solidFill>
                <a:latin typeface="Roboto"/>
                <a:ea typeface="Roboto"/>
                <a:cs typeface="Roboto"/>
                <a:sym typeface="Roboto"/>
              </a:rPr>
              <a:t>top 5 countries that consume chicken</a:t>
            </a:r>
            <a:r>
              <a:rPr lang="en">
                <a:latin typeface="Roboto"/>
                <a:ea typeface="Roboto"/>
                <a:cs typeface="Roboto"/>
                <a:sym typeface="Roboto"/>
              </a:rPr>
              <a:t> which will make us believe they will enjoy our boneless chicken sandwich (The Original Chicken Sandwich) and any other option from our menu.</a:t>
            </a:r>
            <a:endParaRPr>
              <a:latin typeface="Roboto"/>
              <a:ea typeface="Roboto"/>
              <a:cs typeface="Roboto"/>
              <a:sym typeface="Roboto"/>
            </a:endParaRPr>
          </a:p>
          <a:p>
            <a:pPr indent="-317500" lvl="0" marL="457200" rtl="0" algn="just">
              <a:lnSpc>
                <a:spcPct val="115000"/>
              </a:lnSpc>
              <a:spcBef>
                <a:spcPts val="0"/>
              </a:spcBef>
              <a:spcAft>
                <a:spcPts val="0"/>
              </a:spcAft>
              <a:buSzPts val="1400"/>
              <a:buFont typeface="Roboto"/>
              <a:buChar char="●"/>
            </a:pPr>
            <a:r>
              <a:rPr lang="en">
                <a:latin typeface="Roboto"/>
                <a:ea typeface="Roboto"/>
                <a:cs typeface="Roboto"/>
                <a:sym typeface="Roboto"/>
              </a:rPr>
              <a:t>Sydney is the most promising city because Chick-Fil-A is most </a:t>
            </a:r>
            <a:r>
              <a:rPr b="1" lang="en">
                <a:solidFill>
                  <a:schemeClr val="dk1"/>
                </a:solidFill>
                <a:latin typeface="Roboto"/>
                <a:ea typeface="Roboto"/>
                <a:cs typeface="Roboto"/>
                <a:sym typeface="Roboto"/>
              </a:rPr>
              <a:t>profitable in large cities</a:t>
            </a:r>
            <a:r>
              <a:rPr lang="en">
                <a:latin typeface="Roboto"/>
                <a:ea typeface="Roboto"/>
                <a:cs typeface="Roboto"/>
                <a:sym typeface="Roboto"/>
              </a:rPr>
              <a:t> like NY, CA, and TX. Sydney is the largest city in Australia with a total population reported in 2020 of 5.7 million resident.</a:t>
            </a:r>
            <a:endParaRPr>
              <a:latin typeface="Roboto"/>
              <a:ea typeface="Roboto"/>
              <a:cs typeface="Roboto"/>
              <a:sym typeface="Roboto"/>
            </a:endParaRPr>
          </a:p>
          <a:p>
            <a:pPr indent="-317500" lvl="0" marL="457200" rtl="0" algn="just">
              <a:lnSpc>
                <a:spcPct val="115000"/>
              </a:lnSpc>
              <a:spcBef>
                <a:spcPts val="0"/>
              </a:spcBef>
              <a:spcAft>
                <a:spcPts val="0"/>
              </a:spcAft>
              <a:buSzPts val="1400"/>
              <a:buFont typeface="Roboto"/>
              <a:buChar char="●"/>
            </a:pPr>
            <a:r>
              <a:rPr lang="en">
                <a:latin typeface="Roboto"/>
                <a:ea typeface="Roboto"/>
                <a:cs typeface="Roboto"/>
                <a:sym typeface="Roboto"/>
              </a:rPr>
              <a:t>The language most widely spoken in Sydney is English, followed by Vietnamese, Arabic, Cantonese, Mandarin and Greek so there will be </a:t>
            </a:r>
            <a:r>
              <a:rPr b="1" lang="en">
                <a:solidFill>
                  <a:schemeClr val="dk1"/>
                </a:solidFill>
                <a:latin typeface="Roboto"/>
                <a:ea typeface="Roboto"/>
                <a:cs typeface="Roboto"/>
                <a:sym typeface="Roboto"/>
              </a:rPr>
              <a:t>no language barrier</a:t>
            </a:r>
            <a:r>
              <a:rPr b="1" lang="en">
                <a:latin typeface="Roboto"/>
                <a:ea typeface="Roboto"/>
                <a:cs typeface="Roboto"/>
                <a:sym typeface="Roboto"/>
              </a:rPr>
              <a:t>. </a:t>
            </a:r>
            <a:endParaRPr b="1">
              <a:latin typeface="Roboto"/>
              <a:ea typeface="Roboto"/>
              <a:cs typeface="Roboto"/>
              <a:sym typeface="Roboto"/>
            </a:endParaRPr>
          </a:p>
          <a:p>
            <a:pPr indent="-317500" lvl="0" marL="457200" rtl="0" algn="just">
              <a:lnSpc>
                <a:spcPct val="115000"/>
              </a:lnSpc>
              <a:spcBef>
                <a:spcPts val="0"/>
              </a:spcBef>
              <a:spcAft>
                <a:spcPts val="0"/>
              </a:spcAft>
              <a:buSzPts val="1400"/>
              <a:buFont typeface="Roboto"/>
              <a:buChar char="●"/>
            </a:pPr>
            <a:r>
              <a:rPr b="1" lang="en">
                <a:solidFill>
                  <a:schemeClr val="dk1"/>
                </a:solidFill>
                <a:latin typeface="Roboto"/>
                <a:ea typeface="Roboto"/>
                <a:cs typeface="Roboto"/>
                <a:sym typeface="Roboto"/>
              </a:rPr>
              <a:t>Price</a:t>
            </a:r>
            <a:r>
              <a:rPr lang="en">
                <a:latin typeface="Roboto"/>
                <a:ea typeface="Roboto"/>
                <a:cs typeface="Roboto"/>
                <a:sym typeface="Roboto"/>
              </a:rPr>
              <a:t> is the </a:t>
            </a:r>
            <a:r>
              <a:rPr b="1" lang="en">
                <a:solidFill>
                  <a:schemeClr val="dk1"/>
                </a:solidFill>
                <a:latin typeface="Roboto"/>
                <a:ea typeface="Roboto"/>
                <a:cs typeface="Roboto"/>
                <a:sym typeface="Roboto"/>
              </a:rPr>
              <a:t>easiest factor</a:t>
            </a:r>
            <a:r>
              <a:rPr lang="en">
                <a:latin typeface="Roboto"/>
                <a:ea typeface="Roboto"/>
                <a:cs typeface="Roboto"/>
                <a:sym typeface="Roboto"/>
              </a:rPr>
              <a:t> to manipulate in an international setting and can be adjusted to Sydney’s cost of living.</a:t>
            </a:r>
            <a:endParaRPr>
              <a:latin typeface="Roboto"/>
              <a:ea typeface="Roboto"/>
              <a:cs typeface="Roboto"/>
              <a:sym typeface="Roboto"/>
            </a:endParaRPr>
          </a:p>
        </p:txBody>
      </p:sp>
      <p:pic>
        <p:nvPicPr>
          <p:cNvPr id="148" name="Google Shape;148;p22"/>
          <p:cNvPicPr preferRelativeResize="0"/>
          <p:nvPr/>
        </p:nvPicPr>
        <p:blipFill>
          <a:blip r:embed="rId3">
            <a:alphaModFix/>
          </a:blip>
          <a:stretch>
            <a:fillRect/>
          </a:stretch>
        </p:blipFill>
        <p:spPr>
          <a:xfrm>
            <a:off x="7198250" y="-7593"/>
            <a:ext cx="1945751" cy="1297168"/>
          </a:xfrm>
          <a:prstGeom prst="rect">
            <a:avLst/>
          </a:prstGeom>
          <a:noFill/>
          <a:ln>
            <a:noFill/>
          </a:ln>
        </p:spPr>
      </p:pic>
      <p:pic>
        <p:nvPicPr>
          <p:cNvPr id="149" name="Google Shape;149;p22"/>
          <p:cNvPicPr preferRelativeResize="0"/>
          <p:nvPr/>
        </p:nvPicPr>
        <p:blipFill>
          <a:blip r:embed="rId4">
            <a:alphaModFix/>
          </a:blip>
          <a:stretch>
            <a:fillRect/>
          </a:stretch>
        </p:blipFill>
        <p:spPr>
          <a:xfrm>
            <a:off x="5461500" y="1794500"/>
            <a:ext cx="3682500" cy="23217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23"/>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000"/>
              <a:t>Political</a:t>
            </a:r>
            <a:endParaRPr b="1" sz="3000"/>
          </a:p>
        </p:txBody>
      </p:sp>
      <p:sp>
        <p:nvSpPr>
          <p:cNvPr id="155" name="Google Shape;155;p23"/>
          <p:cNvSpPr txBox="1"/>
          <p:nvPr/>
        </p:nvSpPr>
        <p:spPr>
          <a:xfrm>
            <a:off x="84100" y="1261375"/>
            <a:ext cx="8647200" cy="363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Roboto"/>
              <a:ea typeface="Roboto"/>
              <a:cs typeface="Roboto"/>
              <a:sym typeface="Roboto"/>
            </a:endParaRPr>
          </a:p>
          <a:p>
            <a:pPr indent="-317500" lvl="0" marL="457200" rtl="0" algn="l">
              <a:spcBef>
                <a:spcPts val="0"/>
              </a:spcBef>
              <a:spcAft>
                <a:spcPts val="0"/>
              </a:spcAft>
              <a:buSzPts val="1400"/>
              <a:buFont typeface="Roboto"/>
              <a:buChar char="●"/>
            </a:pPr>
            <a:r>
              <a:rPr lang="en">
                <a:latin typeface="Roboto"/>
                <a:ea typeface="Roboto"/>
                <a:cs typeface="Roboto"/>
                <a:sym typeface="Roboto"/>
              </a:rPr>
              <a:t>Anti Corruption and Bribery </a:t>
            </a:r>
            <a:endParaRPr>
              <a:latin typeface="Roboto"/>
              <a:ea typeface="Roboto"/>
              <a:cs typeface="Roboto"/>
              <a:sym typeface="Roboto"/>
            </a:endParaRPr>
          </a:p>
          <a:p>
            <a:pPr indent="0" lvl="0" marL="457200" rtl="0" algn="l">
              <a:spcBef>
                <a:spcPts val="0"/>
              </a:spcBef>
              <a:spcAft>
                <a:spcPts val="0"/>
              </a:spcAft>
              <a:buNone/>
            </a:pPr>
            <a:r>
              <a:rPr lang="en">
                <a:latin typeface="Roboto"/>
                <a:ea typeface="Roboto"/>
                <a:cs typeface="Roboto"/>
                <a:sym typeface="Roboto"/>
              </a:rPr>
              <a:t>This helps to improve Australia's investment opportunities overseas and is an important aspect of Australia's global reputation.</a:t>
            </a:r>
            <a:endParaRPr>
              <a:latin typeface="Roboto"/>
              <a:ea typeface="Roboto"/>
              <a:cs typeface="Roboto"/>
              <a:sym typeface="Roboto"/>
            </a:endParaRPr>
          </a:p>
          <a:p>
            <a:pPr indent="0" lvl="0" marL="457200" rtl="0" algn="l">
              <a:spcBef>
                <a:spcPts val="0"/>
              </a:spcBef>
              <a:spcAft>
                <a:spcPts val="0"/>
              </a:spcAft>
              <a:buNone/>
            </a:pPr>
            <a:r>
              <a:t/>
            </a:r>
            <a:endParaRPr>
              <a:latin typeface="Roboto"/>
              <a:ea typeface="Roboto"/>
              <a:cs typeface="Roboto"/>
              <a:sym typeface="Roboto"/>
            </a:endParaRPr>
          </a:p>
          <a:p>
            <a:pPr indent="-317500" lvl="0" marL="457200" rtl="0" algn="l">
              <a:spcBef>
                <a:spcPts val="0"/>
              </a:spcBef>
              <a:spcAft>
                <a:spcPts val="0"/>
              </a:spcAft>
              <a:buSzPts val="1400"/>
              <a:buFont typeface="Roboto"/>
              <a:buChar char="●"/>
            </a:pPr>
            <a:r>
              <a:rPr lang="en">
                <a:latin typeface="Roboto"/>
                <a:ea typeface="Roboto"/>
                <a:cs typeface="Roboto"/>
                <a:sym typeface="Roboto"/>
              </a:rPr>
              <a:t>Free trade agreements</a:t>
            </a:r>
            <a:endParaRPr>
              <a:latin typeface="Roboto"/>
              <a:ea typeface="Roboto"/>
              <a:cs typeface="Roboto"/>
              <a:sym typeface="Roboto"/>
            </a:endParaRPr>
          </a:p>
          <a:p>
            <a:pPr indent="0" lvl="0" marL="457200" rtl="0" algn="l">
              <a:spcBef>
                <a:spcPts val="0"/>
              </a:spcBef>
              <a:spcAft>
                <a:spcPts val="0"/>
              </a:spcAft>
              <a:buNone/>
            </a:pPr>
            <a:r>
              <a:rPr lang="en">
                <a:latin typeface="Roboto"/>
                <a:ea typeface="Roboto"/>
                <a:cs typeface="Roboto"/>
                <a:sym typeface="Roboto"/>
              </a:rPr>
              <a:t>Australia has six Free Trade Agreements (FTAs) with other countries in force and another eight under negotiation.</a:t>
            </a:r>
            <a:endParaRPr>
              <a:latin typeface="Roboto"/>
              <a:ea typeface="Roboto"/>
              <a:cs typeface="Roboto"/>
              <a:sym typeface="Roboto"/>
            </a:endParaRPr>
          </a:p>
          <a:p>
            <a:pPr indent="-317500" lvl="0" marL="914400" rtl="0" algn="l">
              <a:spcBef>
                <a:spcPts val="0"/>
              </a:spcBef>
              <a:spcAft>
                <a:spcPts val="0"/>
              </a:spcAft>
              <a:buSzPts val="1400"/>
              <a:buFont typeface="Roboto"/>
              <a:buChar char="●"/>
            </a:pPr>
            <a:r>
              <a:rPr lang="en">
                <a:latin typeface="Roboto"/>
                <a:ea typeface="Roboto"/>
                <a:cs typeface="Roboto"/>
                <a:sym typeface="Roboto"/>
              </a:rPr>
              <a:t>Australia-United States FTA</a:t>
            </a:r>
            <a:endParaRPr>
              <a:latin typeface="Roboto"/>
              <a:ea typeface="Roboto"/>
              <a:cs typeface="Roboto"/>
              <a:sym typeface="Roboto"/>
            </a:endParaRPr>
          </a:p>
          <a:p>
            <a:pPr indent="-317500" lvl="0" marL="914400" rtl="0" algn="l">
              <a:spcBef>
                <a:spcPts val="0"/>
              </a:spcBef>
              <a:spcAft>
                <a:spcPts val="0"/>
              </a:spcAft>
              <a:buSzPts val="1400"/>
              <a:buFont typeface="Roboto"/>
              <a:buChar char="●"/>
            </a:pPr>
            <a:r>
              <a:rPr lang="en">
                <a:latin typeface="Roboto"/>
                <a:ea typeface="Roboto"/>
                <a:cs typeface="Roboto"/>
                <a:sym typeface="Roboto"/>
              </a:rPr>
              <a:t>In 2019-20, the United States was our second-largest two-way trading partner in goods and services, worth $80.8 billion</a:t>
            </a:r>
            <a:endParaRPr>
              <a:latin typeface="Roboto"/>
              <a:ea typeface="Roboto"/>
              <a:cs typeface="Roboto"/>
              <a:sym typeface="Roboto"/>
            </a:endParaRPr>
          </a:p>
          <a:p>
            <a:pPr indent="0" lvl="0" marL="45720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457200" rtl="0" algn="ctr">
              <a:spcBef>
                <a:spcPts val="0"/>
              </a:spcBef>
              <a:spcAft>
                <a:spcPts val="0"/>
              </a:spcAft>
              <a:buNone/>
            </a:pPr>
            <a:r>
              <a:rPr b="1" lang="en" u="sng">
                <a:solidFill>
                  <a:srgbClr val="6AA84F"/>
                </a:solidFill>
                <a:latin typeface="Roboto"/>
                <a:ea typeface="Roboto"/>
                <a:cs typeface="Roboto"/>
                <a:sym typeface="Roboto"/>
              </a:rPr>
              <a:t>Implications for Chick-Fil-A</a:t>
            </a:r>
            <a:endParaRPr b="1" u="sng">
              <a:solidFill>
                <a:srgbClr val="6AA84F"/>
              </a:solidFill>
              <a:latin typeface="Roboto"/>
              <a:ea typeface="Roboto"/>
              <a:cs typeface="Roboto"/>
              <a:sym typeface="Roboto"/>
            </a:endParaRPr>
          </a:p>
          <a:p>
            <a:pPr indent="0" lvl="0" marL="457200" rtl="0" algn="ctr">
              <a:spcBef>
                <a:spcPts val="0"/>
              </a:spcBef>
              <a:spcAft>
                <a:spcPts val="0"/>
              </a:spcAft>
              <a:buNone/>
            </a:pPr>
            <a:r>
              <a:rPr b="1" lang="en">
                <a:latin typeface="Roboto"/>
                <a:ea typeface="Roboto"/>
                <a:cs typeface="Roboto"/>
                <a:sym typeface="Roboto"/>
              </a:rPr>
              <a:t>Will benefit from the anti corruption laws and the free trade agreement with the U.S. which will reduce or eliminate certain barriers to trade in goods and services, as well as investment.</a:t>
            </a:r>
            <a:endParaRPr b="1">
              <a:latin typeface="Roboto"/>
              <a:ea typeface="Roboto"/>
              <a:cs typeface="Roboto"/>
              <a:sym typeface="Roboto"/>
            </a:endParaRPr>
          </a:p>
        </p:txBody>
      </p:sp>
      <p:pic>
        <p:nvPicPr>
          <p:cNvPr id="156" name="Google Shape;156;p23"/>
          <p:cNvPicPr preferRelativeResize="0"/>
          <p:nvPr/>
        </p:nvPicPr>
        <p:blipFill rotWithShape="1">
          <a:blip r:embed="rId3">
            <a:alphaModFix/>
          </a:blip>
          <a:srcRect b="27415" l="0" r="0" t="0"/>
          <a:stretch/>
        </p:blipFill>
        <p:spPr>
          <a:xfrm>
            <a:off x="5668325" y="0"/>
            <a:ext cx="3475675" cy="12613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24"/>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000"/>
              <a:t>Legal</a:t>
            </a:r>
            <a:endParaRPr b="1" sz="3000"/>
          </a:p>
        </p:txBody>
      </p:sp>
      <p:sp>
        <p:nvSpPr>
          <p:cNvPr id="162" name="Google Shape;162;p24"/>
          <p:cNvSpPr txBox="1"/>
          <p:nvPr/>
        </p:nvSpPr>
        <p:spPr>
          <a:xfrm>
            <a:off x="311725" y="1430475"/>
            <a:ext cx="8577300" cy="363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Health &amp; Safety Law</a:t>
            </a:r>
            <a:endParaRPr>
              <a:latin typeface="Roboto"/>
              <a:ea typeface="Roboto"/>
              <a:cs typeface="Roboto"/>
              <a:sym typeface="Roboto"/>
            </a:endParaRPr>
          </a:p>
          <a:p>
            <a:pPr indent="-317500" lvl="0" marL="457200" rtl="0" algn="l">
              <a:spcBef>
                <a:spcPts val="0"/>
              </a:spcBef>
              <a:spcAft>
                <a:spcPts val="0"/>
              </a:spcAft>
              <a:buSzPts val="1400"/>
              <a:buFont typeface="Roboto"/>
              <a:buChar char="●"/>
            </a:pPr>
            <a:r>
              <a:rPr lang="en">
                <a:latin typeface="Roboto"/>
                <a:ea typeface="Roboto"/>
                <a:cs typeface="Roboto"/>
                <a:sym typeface="Roboto"/>
              </a:rPr>
              <a:t>Under Australian WHS laws the business must ensure the health and </a:t>
            </a:r>
            <a:endParaRPr>
              <a:latin typeface="Roboto"/>
              <a:ea typeface="Roboto"/>
              <a:cs typeface="Roboto"/>
              <a:sym typeface="Roboto"/>
            </a:endParaRPr>
          </a:p>
          <a:p>
            <a:pPr indent="0" lvl="0" marL="457200" rtl="0" algn="l">
              <a:spcBef>
                <a:spcPts val="0"/>
              </a:spcBef>
              <a:spcAft>
                <a:spcPts val="0"/>
              </a:spcAft>
              <a:buNone/>
            </a:pPr>
            <a:r>
              <a:rPr lang="en">
                <a:latin typeface="Roboto"/>
                <a:ea typeface="Roboto"/>
                <a:cs typeface="Roboto"/>
                <a:sym typeface="Roboto"/>
              </a:rPr>
              <a:t>safety of their workers and not put the health and safety of other people at risk.</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National Employment Law</a:t>
            </a:r>
            <a:endParaRPr>
              <a:latin typeface="Roboto"/>
              <a:ea typeface="Roboto"/>
              <a:cs typeface="Roboto"/>
              <a:sym typeface="Roboto"/>
            </a:endParaRPr>
          </a:p>
          <a:p>
            <a:pPr indent="-317500" lvl="0" marL="457200" rtl="0" algn="l">
              <a:spcBef>
                <a:spcPts val="0"/>
              </a:spcBef>
              <a:spcAft>
                <a:spcPts val="0"/>
              </a:spcAft>
              <a:buSzPts val="1400"/>
              <a:buFont typeface="Roboto"/>
              <a:buChar char="●"/>
            </a:pPr>
            <a:r>
              <a:rPr lang="en">
                <a:latin typeface="Roboto"/>
                <a:ea typeface="Roboto"/>
                <a:cs typeface="Roboto"/>
                <a:sym typeface="Roboto"/>
              </a:rPr>
              <a:t>The National Employment Standards (NES) are a set of 11 minimum entitlements which must be provided to all national workplace system employees in Australia.</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317500" lvl="0" marL="457200" rtl="0" algn="l">
              <a:spcBef>
                <a:spcPts val="0"/>
              </a:spcBef>
              <a:spcAft>
                <a:spcPts val="0"/>
              </a:spcAft>
              <a:buSzPts val="1400"/>
              <a:buFont typeface="Roboto"/>
              <a:buChar char="●"/>
            </a:pPr>
            <a:r>
              <a:rPr lang="en">
                <a:latin typeface="Roboto"/>
                <a:ea typeface="Roboto"/>
                <a:cs typeface="Roboto"/>
                <a:sym typeface="Roboto"/>
              </a:rPr>
              <a:t>The Fair Work Act 2009 is arguably the most important piece of employment law in Australia.</a:t>
            </a:r>
            <a:endParaRPr>
              <a:latin typeface="Roboto"/>
              <a:ea typeface="Roboto"/>
              <a:cs typeface="Roboto"/>
              <a:sym typeface="Roboto"/>
            </a:endParaRPr>
          </a:p>
          <a:p>
            <a:pPr indent="-317500" lvl="0" marL="457200" rtl="0" algn="l">
              <a:spcBef>
                <a:spcPts val="0"/>
              </a:spcBef>
              <a:spcAft>
                <a:spcPts val="0"/>
              </a:spcAft>
              <a:buSzPts val="1400"/>
              <a:buFont typeface="Roboto"/>
              <a:buChar char="●"/>
            </a:pPr>
            <a:r>
              <a:rPr lang="en">
                <a:latin typeface="Roboto"/>
                <a:ea typeface="Roboto"/>
                <a:cs typeface="Roboto"/>
                <a:sym typeface="Roboto"/>
              </a:rPr>
              <a:t>It provides the minimum terms and conditions for the majority of employees in Australia that are covered by the national workplace relations system. </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457200" rtl="0" algn="ctr">
              <a:spcBef>
                <a:spcPts val="0"/>
              </a:spcBef>
              <a:spcAft>
                <a:spcPts val="0"/>
              </a:spcAft>
              <a:buNone/>
            </a:pPr>
            <a:r>
              <a:rPr b="1" lang="en" u="sng">
                <a:solidFill>
                  <a:srgbClr val="6AA84F"/>
                </a:solidFill>
                <a:latin typeface="Roboto"/>
                <a:ea typeface="Roboto"/>
                <a:cs typeface="Roboto"/>
                <a:sym typeface="Roboto"/>
              </a:rPr>
              <a:t>Implications for Chick-Fil-A</a:t>
            </a:r>
            <a:endParaRPr b="1" u="sng">
              <a:solidFill>
                <a:srgbClr val="6AA84F"/>
              </a:solidFill>
              <a:latin typeface="Roboto"/>
              <a:ea typeface="Roboto"/>
              <a:cs typeface="Roboto"/>
              <a:sym typeface="Roboto"/>
            </a:endParaRPr>
          </a:p>
          <a:p>
            <a:pPr indent="0" lvl="0" marL="0" rtl="0" algn="ctr">
              <a:spcBef>
                <a:spcPts val="0"/>
              </a:spcBef>
              <a:spcAft>
                <a:spcPts val="0"/>
              </a:spcAft>
              <a:buNone/>
            </a:pPr>
            <a:r>
              <a:rPr b="1" lang="en">
                <a:latin typeface="Roboto"/>
                <a:ea typeface="Roboto"/>
                <a:cs typeface="Roboto"/>
                <a:sym typeface="Roboto"/>
              </a:rPr>
              <a:t>Chick-Fil-A will have an obligation to comply with all aspects of the Health, Safety and National employment law to ensure employees can work comfortably in a safe and secure environment.</a:t>
            </a:r>
            <a:endParaRPr b="1">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p:txBody>
      </p:sp>
      <p:pic>
        <p:nvPicPr>
          <p:cNvPr id="163" name="Google Shape;163;p24"/>
          <p:cNvPicPr preferRelativeResize="0"/>
          <p:nvPr/>
        </p:nvPicPr>
        <p:blipFill>
          <a:blip r:embed="rId3">
            <a:alphaModFix/>
          </a:blip>
          <a:stretch>
            <a:fillRect/>
          </a:stretch>
        </p:blipFill>
        <p:spPr>
          <a:xfrm>
            <a:off x="7450125" y="825"/>
            <a:ext cx="1693874" cy="12858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25"/>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000"/>
              <a:t>Economic</a:t>
            </a:r>
            <a:endParaRPr b="1" sz="3000"/>
          </a:p>
        </p:txBody>
      </p:sp>
      <p:sp>
        <p:nvSpPr>
          <p:cNvPr id="169" name="Google Shape;169;p25"/>
          <p:cNvSpPr txBox="1"/>
          <p:nvPr/>
        </p:nvSpPr>
        <p:spPr>
          <a:xfrm>
            <a:off x="159400" y="1370900"/>
            <a:ext cx="3443100" cy="3755700"/>
          </a:xfrm>
          <a:prstGeom prst="rect">
            <a:avLst/>
          </a:prstGeom>
          <a:noFill/>
          <a:ln>
            <a:noFill/>
          </a:ln>
        </p:spPr>
        <p:txBody>
          <a:bodyPr anchorCtr="0" anchor="t" bIns="91425" lIns="91425" spcFirstLastPara="1" rIns="91425" wrap="square" tIns="91425">
            <a:spAutoFit/>
          </a:bodyPr>
          <a:lstStyle/>
          <a:p>
            <a:pPr indent="-320675" lvl="0" marL="457200" rtl="0" algn="l">
              <a:spcBef>
                <a:spcPts val="0"/>
              </a:spcBef>
              <a:spcAft>
                <a:spcPts val="0"/>
              </a:spcAft>
              <a:buSzPts val="1450"/>
              <a:buFont typeface="Roboto"/>
              <a:buChar char="●"/>
            </a:pPr>
            <a:r>
              <a:rPr lang="en" sz="1450">
                <a:latin typeface="Roboto"/>
                <a:ea typeface="Roboto"/>
                <a:cs typeface="Roboto"/>
                <a:sym typeface="Roboto"/>
              </a:rPr>
              <a:t>12th largest economy in the world.</a:t>
            </a:r>
            <a:endParaRPr sz="1450">
              <a:latin typeface="Roboto"/>
              <a:ea typeface="Roboto"/>
              <a:cs typeface="Roboto"/>
              <a:sym typeface="Roboto"/>
            </a:endParaRPr>
          </a:p>
          <a:p>
            <a:pPr indent="-320675" lvl="0" marL="457200" rtl="0" algn="l">
              <a:spcBef>
                <a:spcPts val="0"/>
              </a:spcBef>
              <a:spcAft>
                <a:spcPts val="0"/>
              </a:spcAft>
              <a:buSzPts val="1450"/>
              <a:buFont typeface="Roboto"/>
              <a:buChar char="●"/>
            </a:pPr>
            <a:r>
              <a:rPr lang="en" sz="1450">
                <a:highlight>
                  <a:srgbClr val="FFFFFF"/>
                </a:highlight>
                <a:latin typeface="Roboto"/>
                <a:ea typeface="Roboto"/>
                <a:cs typeface="Roboto"/>
                <a:sym typeface="Roboto"/>
              </a:rPr>
              <a:t>It was relatively less affected by global lockdowns in 2020 and its GDP is expected to grow by 3.1% by 2022.</a:t>
            </a:r>
            <a:endParaRPr sz="1450">
              <a:highlight>
                <a:srgbClr val="FFFFFF"/>
              </a:highlight>
              <a:latin typeface="Roboto"/>
              <a:ea typeface="Roboto"/>
              <a:cs typeface="Roboto"/>
              <a:sym typeface="Roboto"/>
            </a:endParaRPr>
          </a:p>
          <a:p>
            <a:pPr indent="-320675" lvl="0" marL="457200" rtl="0" algn="l">
              <a:spcBef>
                <a:spcPts val="0"/>
              </a:spcBef>
              <a:spcAft>
                <a:spcPts val="0"/>
              </a:spcAft>
              <a:buSzPts val="1450"/>
              <a:buFont typeface="Roboto"/>
              <a:buChar char="●"/>
            </a:pPr>
            <a:r>
              <a:rPr lang="en" sz="1450">
                <a:highlight>
                  <a:srgbClr val="FFFFFF"/>
                </a:highlight>
                <a:latin typeface="Roboto"/>
                <a:ea typeface="Roboto"/>
                <a:cs typeface="Roboto"/>
                <a:sym typeface="Roboto"/>
              </a:rPr>
              <a:t>All companies in Australia are subject to a federal tax rate of 30% on their taxable income. </a:t>
            </a:r>
            <a:endParaRPr sz="1450">
              <a:highlight>
                <a:srgbClr val="FFFFFF"/>
              </a:highlight>
              <a:latin typeface="Roboto"/>
              <a:ea typeface="Roboto"/>
              <a:cs typeface="Roboto"/>
              <a:sym typeface="Roboto"/>
            </a:endParaRPr>
          </a:p>
          <a:p>
            <a:pPr indent="-320675" lvl="1" marL="914400" rtl="0" algn="l">
              <a:spcBef>
                <a:spcPts val="0"/>
              </a:spcBef>
              <a:spcAft>
                <a:spcPts val="0"/>
              </a:spcAft>
              <a:buSzPts val="1450"/>
              <a:buFont typeface="Roboto"/>
              <a:buChar char="○"/>
            </a:pPr>
            <a:r>
              <a:rPr lang="en" sz="1450">
                <a:latin typeface="Roboto"/>
                <a:ea typeface="Roboto"/>
                <a:cs typeface="Roboto"/>
                <a:sym typeface="Roboto"/>
              </a:rPr>
              <a:t>C</a:t>
            </a:r>
            <a:r>
              <a:rPr lang="en" sz="1450">
                <a:latin typeface="Roboto"/>
                <a:ea typeface="Roboto"/>
                <a:cs typeface="Roboto"/>
                <a:sym typeface="Roboto"/>
              </a:rPr>
              <a:t>ompany with a turnover of less than $25 million, they qualify for the lower tax bracket.</a:t>
            </a:r>
            <a:endParaRPr sz="1450">
              <a:latin typeface="Roboto"/>
              <a:ea typeface="Roboto"/>
              <a:cs typeface="Roboto"/>
              <a:sym typeface="Roboto"/>
            </a:endParaRPr>
          </a:p>
          <a:p>
            <a:pPr indent="-320675" lvl="2" marL="1371600" rtl="0" algn="l">
              <a:spcBef>
                <a:spcPts val="0"/>
              </a:spcBef>
              <a:spcAft>
                <a:spcPts val="0"/>
              </a:spcAft>
              <a:buSzPts val="1450"/>
              <a:buFont typeface="Roboto"/>
              <a:buChar char="■"/>
            </a:pPr>
            <a:r>
              <a:rPr lang="en" sz="1450">
                <a:latin typeface="Roboto"/>
                <a:ea typeface="Roboto"/>
                <a:cs typeface="Roboto"/>
                <a:sym typeface="Roboto"/>
              </a:rPr>
              <a:t>pay a reduced tax rate of 26% (expected to go down to 25%).</a:t>
            </a:r>
            <a:endParaRPr sz="1450">
              <a:latin typeface="Roboto"/>
              <a:ea typeface="Roboto"/>
              <a:cs typeface="Roboto"/>
              <a:sym typeface="Roboto"/>
            </a:endParaRPr>
          </a:p>
        </p:txBody>
      </p:sp>
      <p:pic>
        <p:nvPicPr>
          <p:cNvPr id="170" name="Google Shape;170;p25"/>
          <p:cNvPicPr preferRelativeResize="0"/>
          <p:nvPr/>
        </p:nvPicPr>
        <p:blipFill>
          <a:blip r:embed="rId3">
            <a:alphaModFix/>
          </a:blip>
          <a:stretch>
            <a:fillRect/>
          </a:stretch>
        </p:blipFill>
        <p:spPr>
          <a:xfrm>
            <a:off x="4065625" y="5400"/>
            <a:ext cx="5110375" cy="2433775"/>
          </a:xfrm>
          <a:prstGeom prst="rect">
            <a:avLst/>
          </a:prstGeom>
          <a:noFill/>
          <a:ln cap="flat" cmpd="sng" w="9525">
            <a:solidFill>
              <a:schemeClr val="dk2"/>
            </a:solidFill>
            <a:prstDash val="solid"/>
            <a:round/>
            <a:headEnd len="sm" w="sm" type="none"/>
            <a:tailEnd len="sm" w="sm" type="none"/>
          </a:ln>
        </p:spPr>
      </p:pic>
      <p:sp>
        <p:nvSpPr>
          <p:cNvPr id="171" name="Google Shape;171;p25"/>
          <p:cNvSpPr txBox="1"/>
          <p:nvPr/>
        </p:nvSpPr>
        <p:spPr>
          <a:xfrm>
            <a:off x="3676975" y="2571750"/>
            <a:ext cx="5346600" cy="2639700"/>
          </a:xfrm>
          <a:prstGeom prst="rect">
            <a:avLst/>
          </a:prstGeom>
          <a:noFill/>
          <a:ln>
            <a:noFill/>
          </a:ln>
        </p:spPr>
        <p:txBody>
          <a:bodyPr anchorCtr="0" anchor="t" bIns="91425" lIns="91425" spcFirstLastPara="1" rIns="91425" wrap="square" tIns="91425">
            <a:spAutoFit/>
          </a:bodyPr>
          <a:lstStyle/>
          <a:p>
            <a:pPr indent="-320675" lvl="0" marL="457200" rtl="0" algn="l">
              <a:spcBef>
                <a:spcPts val="0"/>
              </a:spcBef>
              <a:spcAft>
                <a:spcPts val="0"/>
              </a:spcAft>
              <a:buSzPts val="1450"/>
              <a:buFont typeface="Roboto"/>
              <a:buChar char="●"/>
            </a:pPr>
            <a:r>
              <a:rPr lang="en" sz="1450">
                <a:latin typeface="Roboto"/>
                <a:ea typeface="Roboto"/>
                <a:cs typeface="Roboto"/>
                <a:sym typeface="Roboto"/>
              </a:rPr>
              <a:t>The currency exchange rate favors outside countries, including America, which makes investing into Australian soil and businesses an easy choice.</a:t>
            </a:r>
            <a:endParaRPr sz="1450">
              <a:latin typeface="Roboto"/>
              <a:ea typeface="Roboto"/>
              <a:cs typeface="Roboto"/>
              <a:sym typeface="Roboto"/>
            </a:endParaRPr>
          </a:p>
          <a:p>
            <a:pPr indent="0" lvl="0" marL="0" rtl="0" algn="l">
              <a:spcBef>
                <a:spcPts val="0"/>
              </a:spcBef>
              <a:spcAft>
                <a:spcPts val="0"/>
              </a:spcAft>
              <a:buNone/>
            </a:pPr>
            <a:r>
              <a:t/>
            </a:r>
            <a:endParaRPr sz="1450">
              <a:latin typeface="Roboto"/>
              <a:ea typeface="Roboto"/>
              <a:cs typeface="Roboto"/>
              <a:sym typeface="Roboto"/>
            </a:endParaRPr>
          </a:p>
          <a:p>
            <a:pPr indent="0" lvl="0" marL="0" rtl="0" algn="ctr">
              <a:spcBef>
                <a:spcPts val="0"/>
              </a:spcBef>
              <a:spcAft>
                <a:spcPts val="0"/>
              </a:spcAft>
              <a:buNone/>
            </a:pPr>
            <a:r>
              <a:rPr b="1" lang="en" sz="1450" u="sng">
                <a:solidFill>
                  <a:srgbClr val="6AA84F"/>
                </a:solidFill>
                <a:latin typeface="Roboto"/>
                <a:ea typeface="Roboto"/>
                <a:cs typeface="Roboto"/>
                <a:sym typeface="Roboto"/>
              </a:rPr>
              <a:t>Implications for Chick-Fil-A</a:t>
            </a:r>
            <a:endParaRPr b="1" sz="1450" u="sng">
              <a:solidFill>
                <a:srgbClr val="6AA84F"/>
              </a:solidFill>
              <a:latin typeface="Roboto"/>
              <a:ea typeface="Roboto"/>
              <a:cs typeface="Roboto"/>
              <a:sym typeface="Roboto"/>
            </a:endParaRPr>
          </a:p>
          <a:p>
            <a:pPr indent="0" lvl="0" marL="0" rtl="0" algn="ctr">
              <a:spcBef>
                <a:spcPts val="0"/>
              </a:spcBef>
              <a:spcAft>
                <a:spcPts val="0"/>
              </a:spcAft>
              <a:buNone/>
            </a:pPr>
            <a:r>
              <a:rPr b="1" lang="en" sz="1450">
                <a:latin typeface="Roboto"/>
                <a:ea typeface="Roboto"/>
                <a:cs typeface="Roboto"/>
                <a:sym typeface="Roboto"/>
              </a:rPr>
              <a:t>Australia is a great economic target for Chick-fil-a to expand in being in the top 15 economies in the world. Although it does have a significantly high tax rate for companies conducting business there. Compared to the US it shouldn't be a huge burden as businesses have to pay federal tax of about 21% and state tax on top of that. </a:t>
            </a:r>
            <a:endParaRPr b="1" sz="1450">
              <a:latin typeface="Roboto"/>
              <a:ea typeface="Roboto"/>
              <a:cs typeface="Roboto"/>
              <a:sym typeface="Robo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6"/>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000"/>
              <a:t>Technological</a:t>
            </a:r>
            <a:endParaRPr b="1" sz="3000"/>
          </a:p>
        </p:txBody>
      </p:sp>
      <p:sp>
        <p:nvSpPr>
          <p:cNvPr id="177" name="Google Shape;177;p26"/>
          <p:cNvSpPr txBox="1"/>
          <p:nvPr/>
        </p:nvSpPr>
        <p:spPr>
          <a:xfrm>
            <a:off x="160550" y="1415100"/>
            <a:ext cx="6083400" cy="2878200"/>
          </a:xfrm>
          <a:prstGeom prst="rect">
            <a:avLst/>
          </a:prstGeom>
          <a:noFill/>
          <a:ln>
            <a:noFill/>
          </a:ln>
        </p:spPr>
        <p:txBody>
          <a:bodyPr anchorCtr="0" anchor="t" bIns="91425" lIns="91425" spcFirstLastPara="1" rIns="91425" wrap="square" tIns="91425">
            <a:spAutoFit/>
          </a:bodyPr>
          <a:lstStyle/>
          <a:p>
            <a:pPr indent="-307975" lvl="0" marL="457200" rtl="0" algn="just">
              <a:spcBef>
                <a:spcPts val="0"/>
              </a:spcBef>
              <a:spcAft>
                <a:spcPts val="0"/>
              </a:spcAft>
              <a:buSzPts val="1250"/>
              <a:buFont typeface="Roboto"/>
              <a:buChar char="●"/>
            </a:pPr>
            <a:r>
              <a:rPr lang="en" sz="1250">
                <a:highlight>
                  <a:srgbClr val="FFFFFF"/>
                </a:highlight>
                <a:latin typeface="Roboto"/>
                <a:ea typeface="Roboto"/>
                <a:cs typeface="Roboto"/>
                <a:sym typeface="Roboto"/>
              </a:rPr>
              <a:t>Australians are technology early adopters and heavy users — a trend accentuated by the COVID pandemic. They managed restaurants quite successfully during the epidemic with the use of QR technology, set menus, and sittings.</a:t>
            </a:r>
            <a:endParaRPr sz="1250">
              <a:highlight>
                <a:schemeClr val="lt1"/>
              </a:highlight>
              <a:latin typeface="Roboto"/>
              <a:ea typeface="Roboto"/>
              <a:cs typeface="Roboto"/>
              <a:sym typeface="Roboto"/>
            </a:endParaRPr>
          </a:p>
          <a:p>
            <a:pPr indent="-307975" lvl="0" marL="457200" rtl="0" algn="just">
              <a:spcBef>
                <a:spcPts val="0"/>
              </a:spcBef>
              <a:spcAft>
                <a:spcPts val="0"/>
              </a:spcAft>
              <a:buSzPts val="1250"/>
              <a:buFont typeface="Roboto"/>
              <a:buChar char="●"/>
            </a:pPr>
            <a:r>
              <a:rPr lang="en" sz="1250">
                <a:highlight>
                  <a:srgbClr val="FFFFFF"/>
                </a:highlight>
                <a:latin typeface="Roboto"/>
                <a:ea typeface="Roboto"/>
                <a:cs typeface="Roboto"/>
                <a:sym typeface="Roboto"/>
              </a:rPr>
              <a:t>The federal government is investing $1.2 billion in drone technologies and </a:t>
            </a:r>
            <a:r>
              <a:rPr lang="en" sz="1250">
                <a:highlight>
                  <a:srgbClr val="FFFFFF"/>
                </a:highlight>
                <a:latin typeface="Roboto"/>
                <a:ea typeface="Roboto"/>
                <a:cs typeface="Roboto"/>
                <a:sym typeface="Roboto"/>
              </a:rPr>
              <a:t>artificial</a:t>
            </a:r>
            <a:r>
              <a:rPr lang="en" sz="1250">
                <a:highlight>
                  <a:srgbClr val="FFFFFF"/>
                </a:highlight>
                <a:latin typeface="Roboto"/>
                <a:ea typeface="Roboto"/>
                <a:cs typeface="Roboto"/>
                <a:sym typeface="Roboto"/>
              </a:rPr>
              <a:t> intelligence. While brilliant, this should include establishing scientific and engineering capabilities that support the whole digital economy by new emerging technologies or jobs, not just specific technologies.</a:t>
            </a:r>
            <a:endParaRPr sz="1250">
              <a:highlight>
                <a:srgbClr val="FFFFFF"/>
              </a:highlight>
              <a:latin typeface="Roboto"/>
              <a:ea typeface="Roboto"/>
              <a:cs typeface="Roboto"/>
              <a:sym typeface="Roboto"/>
            </a:endParaRPr>
          </a:p>
          <a:p>
            <a:pPr indent="-307975" lvl="0" marL="457200" rtl="0" algn="just">
              <a:spcBef>
                <a:spcPts val="0"/>
              </a:spcBef>
              <a:spcAft>
                <a:spcPts val="0"/>
              </a:spcAft>
              <a:buSzPts val="1250"/>
              <a:buFont typeface="Roboto"/>
              <a:buChar char="●"/>
            </a:pPr>
            <a:r>
              <a:rPr lang="en" sz="1250">
                <a:highlight>
                  <a:srgbClr val="FFFFFF"/>
                </a:highlight>
                <a:latin typeface="Roboto"/>
                <a:ea typeface="Roboto"/>
                <a:cs typeface="Roboto"/>
                <a:sym typeface="Roboto"/>
              </a:rPr>
              <a:t>Australia is lagging behind the US, UK, France, Canada, and China in terms of global competitiveness due to lack of technology incorporation. Only 7.4% of its GDP is ascribed to digital innovation.</a:t>
            </a:r>
            <a:endParaRPr sz="1250">
              <a:highlight>
                <a:srgbClr val="FFFFFF"/>
              </a:highlight>
              <a:latin typeface="Roboto"/>
              <a:ea typeface="Roboto"/>
              <a:cs typeface="Roboto"/>
              <a:sym typeface="Roboto"/>
            </a:endParaRPr>
          </a:p>
          <a:p>
            <a:pPr indent="-307975" lvl="0" marL="457200" rtl="0" algn="just">
              <a:spcBef>
                <a:spcPts val="0"/>
              </a:spcBef>
              <a:spcAft>
                <a:spcPts val="0"/>
              </a:spcAft>
              <a:buSzPts val="1250"/>
              <a:buFont typeface="Roboto"/>
              <a:buChar char="●"/>
            </a:pPr>
            <a:r>
              <a:rPr lang="en" sz="1250">
                <a:highlight>
                  <a:srgbClr val="FFFFFF"/>
                </a:highlight>
                <a:latin typeface="Roboto"/>
                <a:ea typeface="Roboto"/>
                <a:cs typeface="Roboto"/>
                <a:sym typeface="Roboto"/>
              </a:rPr>
              <a:t>Enhancing research-industry links can help create new tech enterprises and assist current ones by elevating emerging digital technologies as a national scientific priority.</a:t>
            </a:r>
            <a:endParaRPr b="1" sz="1250">
              <a:highlight>
                <a:srgbClr val="FFFFFF"/>
              </a:highlight>
              <a:latin typeface="Roboto"/>
              <a:ea typeface="Roboto"/>
              <a:cs typeface="Roboto"/>
              <a:sym typeface="Roboto"/>
            </a:endParaRPr>
          </a:p>
        </p:txBody>
      </p:sp>
      <p:pic>
        <p:nvPicPr>
          <p:cNvPr id="178" name="Google Shape;178;p26"/>
          <p:cNvPicPr preferRelativeResize="0"/>
          <p:nvPr/>
        </p:nvPicPr>
        <p:blipFill>
          <a:blip r:embed="rId3">
            <a:alphaModFix/>
          </a:blip>
          <a:stretch>
            <a:fillRect/>
          </a:stretch>
        </p:blipFill>
        <p:spPr>
          <a:xfrm>
            <a:off x="6844525" y="0"/>
            <a:ext cx="2299475" cy="1272625"/>
          </a:xfrm>
          <a:prstGeom prst="rect">
            <a:avLst/>
          </a:prstGeom>
          <a:noFill/>
          <a:ln>
            <a:noFill/>
          </a:ln>
        </p:spPr>
      </p:pic>
      <p:pic>
        <p:nvPicPr>
          <p:cNvPr id="179" name="Google Shape;179;p26"/>
          <p:cNvPicPr preferRelativeResize="0"/>
          <p:nvPr/>
        </p:nvPicPr>
        <p:blipFill>
          <a:blip r:embed="rId4">
            <a:alphaModFix/>
          </a:blip>
          <a:stretch>
            <a:fillRect/>
          </a:stretch>
        </p:blipFill>
        <p:spPr>
          <a:xfrm>
            <a:off x="6320150" y="1921325"/>
            <a:ext cx="2794175" cy="1576500"/>
          </a:xfrm>
          <a:prstGeom prst="rect">
            <a:avLst/>
          </a:prstGeom>
          <a:noFill/>
          <a:ln cap="flat" cmpd="sng" w="9525">
            <a:solidFill>
              <a:schemeClr val="dk2"/>
            </a:solidFill>
            <a:prstDash val="solid"/>
            <a:round/>
            <a:headEnd len="sm" w="sm" type="none"/>
            <a:tailEnd len="sm" w="sm" type="none"/>
          </a:ln>
        </p:spPr>
      </p:pic>
      <p:sp>
        <p:nvSpPr>
          <p:cNvPr id="180" name="Google Shape;180;p26"/>
          <p:cNvSpPr txBox="1"/>
          <p:nvPr/>
        </p:nvSpPr>
        <p:spPr>
          <a:xfrm>
            <a:off x="442375" y="4146525"/>
            <a:ext cx="8520600" cy="923400"/>
          </a:xfrm>
          <a:prstGeom prst="rect">
            <a:avLst/>
          </a:prstGeom>
          <a:noFill/>
          <a:ln>
            <a:noFill/>
          </a:ln>
        </p:spPr>
        <p:txBody>
          <a:bodyPr anchorCtr="0" anchor="t" bIns="91425" lIns="91425" spcFirstLastPara="1" rIns="91425" wrap="square" tIns="91425">
            <a:spAutoFit/>
          </a:bodyPr>
          <a:lstStyle/>
          <a:p>
            <a:pPr indent="0" lvl="0" marL="457200" rtl="0" algn="ctr">
              <a:spcBef>
                <a:spcPts val="0"/>
              </a:spcBef>
              <a:spcAft>
                <a:spcPts val="0"/>
              </a:spcAft>
              <a:buNone/>
            </a:pPr>
            <a:r>
              <a:rPr b="1" lang="en" sz="1200" u="sng">
                <a:solidFill>
                  <a:srgbClr val="BF9000"/>
                </a:solidFill>
                <a:latin typeface="Roboto"/>
                <a:ea typeface="Roboto"/>
                <a:cs typeface="Roboto"/>
                <a:sym typeface="Roboto"/>
              </a:rPr>
              <a:t>Implications for Chick-fil-A</a:t>
            </a:r>
            <a:endParaRPr b="1" sz="1200" u="sng">
              <a:solidFill>
                <a:srgbClr val="BF9000"/>
              </a:solidFill>
              <a:latin typeface="Roboto"/>
              <a:ea typeface="Roboto"/>
              <a:cs typeface="Roboto"/>
              <a:sym typeface="Roboto"/>
            </a:endParaRPr>
          </a:p>
          <a:p>
            <a:pPr indent="0" lvl="0" marL="457200" rtl="0" algn="ctr">
              <a:spcBef>
                <a:spcPts val="0"/>
              </a:spcBef>
              <a:spcAft>
                <a:spcPts val="0"/>
              </a:spcAft>
              <a:buNone/>
            </a:pPr>
            <a:r>
              <a:rPr b="1" lang="en" sz="1200">
                <a:latin typeface="Roboto"/>
                <a:ea typeface="Roboto"/>
                <a:cs typeface="Roboto"/>
                <a:sym typeface="Roboto"/>
              </a:rPr>
              <a:t>Australia is still one of the fastest technologically growing countries in the world and restaurants may make huge gains if they use the right technology despite lack of digital innovation. Chick-fil-A can use the AI and QR technologies the government is investing in to engage with customers better.</a:t>
            </a:r>
            <a:endParaRPr sz="1200">
              <a:latin typeface="Roboto"/>
              <a:ea typeface="Roboto"/>
              <a:cs typeface="Roboto"/>
              <a:sym typeface="Robo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27"/>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000"/>
              <a:t>Social</a:t>
            </a:r>
            <a:endParaRPr b="1" sz="3000"/>
          </a:p>
        </p:txBody>
      </p:sp>
      <p:sp>
        <p:nvSpPr>
          <p:cNvPr id="186" name="Google Shape;186;p27"/>
          <p:cNvSpPr txBox="1"/>
          <p:nvPr/>
        </p:nvSpPr>
        <p:spPr>
          <a:xfrm>
            <a:off x="56900" y="1124625"/>
            <a:ext cx="5966100" cy="38697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None/>
            </a:pPr>
            <a:r>
              <a:t/>
            </a:r>
            <a:endParaRPr/>
          </a:p>
          <a:p>
            <a:pPr indent="-311150" lvl="0" marL="457200" marR="0" rtl="0" algn="l">
              <a:lnSpc>
                <a:spcPct val="115000"/>
              </a:lnSpc>
              <a:spcBef>
                <a:spcPts val="0"/>
              </a:spcBef>
              <a:spcAft>
                <a:spcPts val="0"/>
              </a:spcAft>
              <a:buSzPts val="1300"/>
              <a:buChar char="●"/>
            </a:pPr>
            <a:r>
              <a:rPr lang="en" sz="1300"/>
              <a:t>Chick-fil-A meets the fast paced lifestyle of urban customers</a:t>
            </a:r>
            <a:endParaRPr sz="1300"/>
          </a:p>
          <a:p>
            <a:pPr indent="0" lvl="0" marL="457200" marR="0" rtl="0" algn="l">
              <a:lnSpc>
                <a:spcPct val="115000"/>
              </a:lnSpc>
              <a:spcBef>
                <a:spcPts val="0"/>
              </a:spcBef>
              <a:spcAft>
                <a:spcPts val="0"/>
              </a:spcAft>
              <a:buNone/>
            </a:pPr>
            <a:r>
              <a:rPr lang="en" sz="1300"/>
              <a:t> like that of New York and cities in California (current top markets). </a:t>
            </a:r>
            <a:endParaRPr sz="1300"/>
          </a:p>
          <a:p>
            <a:pPr indent="-311150" lvl="0" marL="457200" marR="0" rtl="0" algn="l">
              <a:lnSpc>
                <a:spcPct val="115000"/>
              </a:lnSpc>
              <a:spcBef>
                <a:spcPts val="0"/>
              </a:spcBef>
              <a:spcAft>
                <a:spcPts val="0"/>
              </a:spcAft>
              <a:buSzPts val="1300"/>
              <a:buChar char="●"/>
            </a:pPr>
            <a:r>
              <a:rPr lang="en" sz="1300"/>
              <a:t>They have created a quicker and new way to </a:t>
            </a:r>
            <a:r>
              <a:rPr lang="en" sz="1300"/>
              <a:t>serve their </a:t>
            </a:r>
            <a:endParaRPr sz="1300"/>
          </a:p>
          <a:p>
            <a:pPr indent="0" lvl="0" marL="457200" marR="0" rtl="0" algn="l">
              <a:lnSpc>
                <a:spcPct val="115000"/>
              </a:lnSpc>
              <a:spcBef>
                <a:spcPts val="0"/>
              </a:spcBef>
              <a:spcAft>
                <a:spcPts val="0"/>
              </a:spcAft>
              <a:buNone/>
            </a:pPr>
            <a:r>
              <a:rPr lang="en" sz="1300"/>
              <a:t>customers, by using iPads to take orders. They call it “upstream ordering”. </a:t>
            </a:r>
            <a:endParaRPr sz="1300"/>
          </a:p>
          <a:p>
            <a:pPr indent="-311150" lvl="0" marL="457200" marR="0" rtl="0" algn="l">
              <a:lnSpc>
                <a:spcPct val="115000"/>
              </a:lnSpc>
              <a:spcBef>
                <a:spcPts val="0"/>
              </a:spcBef>
              <a:spcAft>
                <a:spcPts val="0"/>
              </a:spcAft>
              <a:buSzPts val="1300"/>
              <a:buChar char="●"/>
            </a:pPr>
            <a:r>
              <a:rPr lang="en" sz="1300"/>
              <a:t>Customers can find Chick fil a in malls, airports, college campuses </a:t>
            </a:r>
            <a:endParaRPr sz="1300"/>
          </a:p>
          <a:p>
            <a:pPr indent="0" lvl="0" marL="457200" marR="0" rtl="0" algn="l">
              <a:lnSpc>
                <a:spcPct val="115000"/>
              </a:lnSpc>
              <a:spcBef>
                <a:spcPts val="0"/>
              </a:spcBef>
              <a:spcAft>
                <a:spcPts val="0"/>
              </a:spcAft>
              <a:buNone/>
            </a:pPr>
            <a:r>
              <a:rPr lang="en" sz="1300"/>
              <a:t>and many busy streets connecting neighbourhoods. </a:t>
            </a:r>
            <a:endParaRPr sz="1300"/>
          </a:p>
          <a:p>
            <a:pPr indent="0" lvl="0" marL="0" marR="0" rtl="0" algn="l">
              <a:lnSpc>
                <a:spcPct val="115000"/>
              </a:lnSpc>
              <a:spcBef>
                <a:spcPts val="0"/>
              </a:spcBef>
              <a:spcAft>
                <a:spcPts val="0"/>
              </a:spcAft>
              <a:buNone/>
            </a:pPr>
            <a:r>
              <a:t/>
            </a:r>
            <a:endParaRPr sz="1300"/>
          </a:p>
          <a:p>
            <a:pPr indent="0" lvl="0" marL="0" marR="0" rtl="0" algn="l">
              <a:lnSpc>
                <a:spcPct val="115000"/>
              </a:lnSpc>
              <a:spcBef>
                <a:spcPts val="0"/>
              </a:spcBef>
              <a:spcAft>
                <a:spcPts val="0"/>
              </a:spcAft>
              <a:buNone/>
            </a:pPr>
            <a:r>
              <a:rPr b="1" lang="en" sz="1300"/>
              <a:t>                                     </a:t>
            </a:r>
            <a:r>
              <a:rPr b="1" lang="en" sz="1300" u="sng">
                <a:solidFill>
                  <a:srgbClr val="6AA84F"/>
                </a:solidFill>
              </a:rPr>
              <a:t>Implications for Chick-Fil-A</a:t>
            </a:r>
            <a:endParaRPr b="1" sz="1300" u="sng">
              <a:solidFill>
                <a:srgbClr val="6AA84F"/>
              </a:solidFill>
            </a:endParaRPr>
          </a:p>
          <a:p>
            <a:pPr indent="-311150" lvl="0" marL="457200" marR="0" rtl="0" algn="l">
              <a:lnSpc>
                <a:spcPct val="115000"/>
              </a:lnSpc>
              <a:spcBef>
                <a:spcPts val="0"/>
              </a:spcBef>
              <a:spcAft>
                <a:spcPts val="0"/>
              </a:spcAft>
              <a:buSzPts val="1300"/>
              <a:buChar char="●"/>
            </a:pPr>
            <a:r>
              <a:rPr b="1" lang="en" sz="1300"/>
              <a:t>Sydney is Australia’s largest city and financial hub and using </a:t>
            </a:r>
            <a:endParaRPr b="1" sz="1300"/>
          </a:p>
          <a:p>
            <a:pPr indent="0" lvl="0" marL="457200" marR="0" rtl="0" algn="l">
              <a:lnSpc>
                <a:spcPct val="115000"/>
              </a:lnSpc>
              <a:spcBef>
                <a:spcPts val="0"/>
              </a:spcBef>
              <a:spcAft>
                <a:spcPts val="0"/>
              </a:spcAft>
              <a:buNone/>
            </a:pPr>
            <a:r>
              <a:rPr b="1" lang="en" sz="1300"/>
              <a:t>upstream ordering to serve customers would definitely speed up </a:t>
            </a:r>
            <a:endParaRPr b="1" sz="1300"/>
          </a:p>
          <a:p>
            <a:pPr indent="0" lvl="0" marL="457200" marR="0" rtl="0" algn="l">
              <a:lnSpc>
                <a:spcPct val="115000"/>
              </a:lnSpc>
              <a:spcBef>
                <a:spcPts val="0"/>
              </a:spcBef>
              <a:spcAft>
                <a:spcPts val="0"/>
              </a:spcAft>
              <a:buNone/>
            </a:pPr>
            <a:r>
              <a:rPr b="1" lang="en" sz="1300"/>
              <a:t>orders in this bustling city.</a:t>
            </a:r>
            <a:endParaRPr b="1" sz="1300"/>
          </a:p>
          <a:p>
            <a:pPr indent="-311150" lvl="0" marL="457200" marR="0" rtl="0" algn="l">
              <a:lnSpc>
                <a:spcPct val="115000"/>
              </a:lnSpc>
              <a:spcBef>
                <a:spcPts val="0"/>
              </a:spcBef>
              <a:spcAft>
                <a:spcPts val="0"/>
              </a:spcAft>
              <a:buSzPts val="1300"/>
              <a:buChar char="●"/>
            </a:pPr>
            <a:r>
              <a:rPr b="1" lang="en" sz="1300"/>
              <a:t>If Chick-fil-A expanded to Sydney, it can also open up restaurants </a:t>
            </a:r>
            <a:endParaRPr b="1" sz="1300"/>
          </a:p>
          <a:p>
            <a:pPr indent="0" lvl="0" marL="457200" marR="0" rtl="0" algn="l">
              <a:lnSpc>
                <a:spcPct val="115000"/>
              </a:lnSpc>
              <a:spcBef>
                <a:spcPts val="0"/>
              </a:spcBef>
              <a:spcAft>
                <a:spcPts val="0"/>
              </a:spcAft>
              <a:buNone/>
            </a:pPr>
            <a:r>
              <a:rPr b="1" lang="en" sz="1300"/>
              <a:t>in such areas such as malls and airports where customers </a:t>
            </a:r>
            <a:endParaRPr b="1" sz="1300"/>
          </a:p>
          <a:p>
            <a:pPr indent="0" lvl="0" marL="457200" marR="0" rtl="0" algn="l">
              <a:lnSpc>
                <a:spcPct val="115000"/>
              </a:lnSpc>
              <a:spcBef>
                <a:spcPts val="0"/>
              </a:spcBef>
              <a:spcAft>
                <a:spcPts val="0"/>
              </a:spcAft>
              <a:buNone/>
            </a:pPr>
            <a:r>
              <a:rPr b="1" lang="en" sz="1300"/>
              <a:t>would get cheap and quick food. </a:t>
            </a:r>
            <a:endParaRPr b="1" sz="1300"/>
          </a:p>
          <a:p>
            <a:pPr indent="0" lvl="0" marL="0" rtl="0" algn="l">
              <a:spcBef>
                <a:spcPts val="0"/>
              </a:spcBef>
              <a:spcAft>
                <a:spcPts val="0"/>
              </a:spcAft>
              <a:buNone/>
            </a:pPr>
            <a:r>
              <a:t/>
            </a:r>
            <a:endParaRPr>
              <a:latin typeface="Roboto"/>
              <a:ea typeface="Roboto"/>
              <a:cs typeface="Roboto"/>
              <a:sym typeface="Roboto"/>
            </a:endParaRPr>
          </a:p>
        </p:txBody>
      </p:sp>
      <p:pic>
        <p:nvPicPr>
          <p:cNvPr id="187" name="Google Shape;187;p27"/>
          <p:cNvPicPr preferRelativeResize="0"/>
          <p:nvPr/>
        </p:nvPicPr>
        <p:blipFill>
          <a:blip r:embed="rId3">
            <a:alphaModFix/>
          </a:blip>
          <a:stretch>
            <a:fillRect/>
          </a:stretch>
        </p:blipFill>
        <p:spPr>
          <a:xfrm>
            <a:off x="6099200" y="1956975"/>
            <a:ext cx="3016901" cy="2065300"/>
          </a:xfrm>
          <a:prstGeom prst="rect">
            <a:avLst/>
          </a:prstGeom>
          <a:noFill/>
          <a:ln>
            <a:noFill/>
          </a:ln>
        </p:spPr>
      </p:pic>
      <p:pic>
        <p:nvPicPr>
          <p:cNvPr id="188" name="Google Shape;188;p27"/>
          <p:cNvPicPr preferRelativeResize="0"/>
          <p:nvPr/>
        </p:nvPicPr>
        <p:blipFill rotWithShape="1">
          <a:blip r:embed="rId4">
            <a:alphaModFix/>
          </a:blip>
          <a:srcRect b="0" l="32368" r="0" t="0"/>
          <a:stretch/>
        </p:blipFill>
        <p:spPr>
          <a:xfrm>
            <a:off x="7344075" y="-2325"/>
            <a:ext cx="1799925" cy="12881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28"/>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000"/>
              <a:t>Environmental</a:t>
            </a:r>
            <a:endParaRPr b="1" sz="3000"/>
          </a:p>
        </p:txBody>
      </p:sp>
      <p:sp>
        <p:nvSpPr>
          <p:cNvPr id="194" name="Google Shape;194;p28"/>
          <p:cNvSpPr txBox="1"/>
          <p:nvPr/>
        </p:nvSpPr>
        <p:spPr>
          <a:xfrm>
            <a:off x="-98575" y="1194913"/>
            <a:ext cx="4956000" cy="2185800"/>
          </a:xfrm>
          <a:prstGeom prst="rect">
            <a:avLst/>
          </a:prstGeom>
          <a:noFill/>
          <a:ln>
            <a:noFill/>
          </a:ln>
        </p:spPr>
        <p:txBody>
          <a:bodyPr anchorCtr="0" anchor="t" bIns="91425" lIns="91425" spcFirstLastPara="1" rIns="91425" wrap="square" tIns="91425">
            <a:spAutoFit/>
          </a:bodyPr>
          <a:lstStyle/>
          <a:p>
            <a:pPr indent="-311150" lvl="0" marL="457200" rtl="0" algn="l">
              <a:spcBef>
                <a:spcPts val="0"/>
              </a:spcBef>
              <a:spcAft>
                <a:spcPts val="0"/>
              </a:spcAft>
              <a:buSzPts val="1300"/>
              <a:buFont typeface="Roboto"/>
              <a:buChar char="●"/>
            </a:pPr>
            <a:r>
              <a:rPr lang="en" sz="1300">
                <a:latin typeface="Roboto"/>
                <a:ea typeface="Roboto"/>
                <a:cs typeface="Roboto"/>
                <a:sym typeface="Roboto"/>
              </a:rPr>
              <a:t>Known for its great biodiversity across beaches, mountains, and forests</a:t>
            </a:r>
            <a:endParaRPr sz="1300">
              <a:latin typeface="Roboto"/>
              <a:ea typeface="Roboto"/>
              <a:cs typeface="Roboto"/>
              <a:sym typeface="Roboto"/>
            </a:endParaRPr>
          </a:p>
          <a:p>
            <a:pPr indent="-311150" lvl="0" marL="457200" rtl="0" algn="l">
              <a:spcBef>
                <a:spcPts val="0"/>
              </a:spcBef>
              <a:spcAft>
                <a:spcPts val="0"/>
              </a:spcAft>
              <a:buSzPts val="1300"/>
              <a:buFont typeface="Roboto"/>
              <a:buChar char="●"/>
            </a:pPr>
            <a:r>
              <a:rPr lang="en" sz="1300">
                <a:latin typeface="Roboto"/>
                <a:ea typeface="Roboto"/>
                <a:cs typeface="Roboto"/>
                <a:sym typeface="Roboto"/>
              </a:rPr>
              <a:t>Driest inhabited continent in the world.</a:t>
            </a:r>
            <a:endParaRPr sz="1300">
              <a:latin typeface="Roboto"/>
              <a:ea typeface="Roboto"/>
              <a:cs typeface="Roboto"/>
              <a:sym typeface="Roboto"/>
            </a:endParaRPr>
          </a:p>
          <a:p>
            <a:pPr indent="-311150" lvl="1" marL="914400" rtl="0" algn="l">
              <a:spcBef>
                <a:spcPts val="0"/>
              </a:spcBef>
              <a:spcAft>
                <a:spcPts val="0"/>
              </a:spcAft>
              <a:buSzPts val="1300"/>
              <a:buFont typeface="Roboto"/>
              <a:buChar char="○"/>
            </a:pPr>
            <a:r>
              <a:rPr lang="en" sz="1300">
                <a:latin typeface="Roboto"/>
                <a:ea typeface="Roboto"/>
                <a:cs typeface="Roboto"/>
                <a:sym typeface="Roboto"/>
              </a:rPr>
              <a:t>This poses environmental risk factors associated with climate change such as water insecurity, spread of infectious diseases, and conflicts over food, water, and land scarcity.</a:t>
            </a:r>
            <a:endParaRPr sz="1300">
              <a:latin typeface="Roboto"/>
              <a:ea typeface="Roboto"/>
              <a:cs typeface="Roboto"/>
              <a:sym typeface="Roboto"/>
            </a:endParaRPr>
          </a:p>
          <a:p>
            <a:pPr indent="-311150" lvl="0" marL="457200" rtl="0" algn="l">
              <a:spcBef>
                <a:spcPts val="0"/>
              </a:spcBef>
              <a:spcAft>
                <a:spcPts val="0"/>
              </a:spcAft>
              <a:buSzPts val="1300"/>
              <a:buFont typeface="Roboto"/>
              <a:buChar char="●"/>
            </a:pPr>
            <a:r>
              <a:rPr lang="en" sz="1300">
                <a:latin typeface="Roboto"/>
                <a:ea typeface="Roboto"/>
                <a:cs typeface="Roboto"/>
                <a:sym typeface="Roboto"/>
              </a:rPr>
              <a:t>Sustainable Sydney 2030</a:t>
            </a:r>
            <a:endParaRPr sz="1300">
              <a:latin typeface="Roboto"/>
              <a:ea typeface="Roboto"/>
              <a:cs typeface="Roboto"/>
              <a:sym typeface="Roboto"/>
            </a:endParaRPr>
          </a:p>
          <a:p>
            <a:pPr indent="-311150" lvl="1" marL="914400" rtl="0" algn="l">
              <a:spcBef>
                <a:spcPts val="0"/>
              </a:spcBef>
              <a:spcAft>
                <a:spcPts val="0"/>
              </a:spcAft>
              <a:buSzPts val="1300"/>
              <a:buFont typeface="Roboto"/>
              <a:buChar char="○"/>
            </a:pPr>
            <a:r>
              <a:rPr lang="en" sz="1300">
                <a:latin typeface="Roboto"/>
                <a:ea typeface="Roboto"/>
                <a:cs typeface="Roboto"/>
                <a:sym typeface="Roboto"/>
              </a:rPr>
              <a:t>Environmental action plan to reduce carbon emissions, and water, energy, and waste demands.</a:t>
            </a:r>
            <a:endParaRPr sz="1300">
              <a:latin typeface="Roboto"/>
              <a:ea typeface="Roboto"/>
              <a:cs typeface="Roboto"/>
              <a:sym typeface="Roboto"/>
            </a:endParaRPr>
          </a:p>
        </p:txBody>
      </p:sp>
      <p:pic>
        <p:nvPicPr>
          <p:cNvPr id="195" name="Google Shape;195;p28"/>
          <p:cNvPicPr preferRelativeResize="0"/>
          <p:nvPr/>
        </p:nvPicPr>
        <p:blipFill>
          <a:blip r:embed="rId3">
            <a:alphaModFix/>
          </a:blip>
          <a:stretch>
            <a:fillRect/>
          </a:stretch>
        </p:blipFill>
        <p:spPr>
          <a:xfrm>
            <a:off x="79575" y="3380731"/>
            <a:ext cx="4492425" cy="1703144"/>
          </a:xfrm>
          <a:prstGeom prst="rect">
            <a:avLst/>
          </a:prstGeom>
          <a:noFill/>
          <a:ln>
            <a:noFill/>
          </a:ln>
        </p:spPr>
      </p:pic>
      <p:sp>
        <p:nvSpPr>
          <p:cNvPr id="196" name="Google Shape;196;p28"/>
          <p:cNvSpPr txBox="1"/>
          <p:nvPr/>
        </p:nvSpPr>
        <p:spPr>
          <a:xfrm>
            <a:off x="4955900" y="3408650"/>
            <a:ext cx="3876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197" name="Google Shape;197;p28"/>
          <p:cNvSpPr txBox="1"/>
          <p:nvPr/>
        </p:nvSpPr>
        <p:spPr>
          <a:xfrm>
            <a:off x="4629650" y="2976725"/>
            <a:ext cx="4528800" cy="2185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300" u="sng">
                <a:solidFill>
                  <a:srgbClr val="F1C232"/>
                </a:solidFill>
                <a:latin typeface="Roboto"/>
                <a:ea typeface="Roboto"/>
                <a:cs typeface="Roboto"/>
                <a:sym typeface="Roboto"/>
              </a:rPr>
              <a:t>Implications for Chick-fil-A</a:t>
            </a:r>
            <a:endParaRPr b="1" sz="1300" u="sng">
              <a:solidFill>
                <a:srgbClr val="F1C232"/>
              </a:solidFill>
              <a:latin typeface="Roboto"/>
              <a:ea typeface="Roboto"/>
              <a:cs typeface="Roboto"/>
              <a:sym typeface="Roboto"/>
            </a:endParaRPr>
          </a:p>
          <a:p>
            <a:pPr indent="0" lvl="0" marL="0" rtl="0" algn="l">
              <a:spcBef>
                <a:spcPts val="0"/>
              </a:spcBef>
              <a:spcAft>
                <a:spcPts val="0"/>
              </a:spcAft>
              <a:buNone/>
            </a:pPr>
            <a:r>
              <a:rPr lang="en" sz="1300">
                <a:latin typeface="Roboto"/>
                <a:ea typeface="Roboto"/>
                <a:cs typeface="Roboto"/>
                <a:sym typeface="Roboto"/>
              </a:rPr>
              <a:t>Chick-fil-A has a goal of </a:t>
            </a:r>
            <a:r>
              <a:rPr lang="en" sz="1300">
                <a:latin typeface="Roboto"/>
                <a:ea typeface="Roboto"/>
                <a:cs typeface="Roboto"/>
                <a:sym typeface="Roboto"/>
              </a:rPr>
              <a:t>influencing the fast-food industry by becoming a leader in sustainability, specifically in the areas of restaurant construction and waste reduction. By expanding internationally into Sydney, Chick-fil-A can continue its sustainable restaurant construction and design while aligning with Sustainable Sydney 2030. However, Australia’s bushfires can cause major damage to businesses, forcing them to close their doors due to smoke issues.</a:t>
            </a:r>
            <a:endParaRPr sz="1300">
              <a:latin typeface="Roboto"/>
              <a:ea typeface="Roboto"/>
              <a:cs typeface="Roboto"/>
              <a:sym typeface="Roboto"/>
            </a:endParaRPr>
          </a:p>
        </p:txBody>
      </p:sp>
      <p:pic>
        <p:nvPicPr>
          <p:cNvPr id="198" name="Google Shape;198;p28"/>
          <p:cNvPicPr preferRelativeResize="0"/>
          <p:nvPr/>
        </p:nvPicPr>
        <p:blipFill>
          <a:blip r:embed="rId4">
            <a:alphaModFix/>
          </a:blip>
          <a:stretch>
            <a:fillRect/>
          </a:stretch>
        </p:blipFill>
        <p:spPr>
          <a:xfrm>
            <a:off x="5261963" y="630973"/>
            <a:ext cx="1633693" cy="2311675"/>
          </a:xfrm>
          <a:prstGeom prst="rect">
            <a:avLst/>
          </a:prstGeom>
          <a:noFill/>
          <a:ln>
            <a:noFill/>
          </a:ln>
        </p:spPr>
      </p:pic>
      <p:pic>
        <p:nvPicPr>
          <p:cNvPr id="199" name="Google Shape;199;p28"/>
          <p:cNvPicPr preferRelativeResize="0"/>
          <p:nvPr/>
        </p:nvPicPr>
        <p:blipFill>
          <a:blip r:embed="rId5">
            <a:alphaModFix/>
          </a:blip>
          <a:stretch>
            <a:fillRect/>
          </a:stretch>
        </p:blipFill>
        <p:spPr>
          <a:xfrm>
            <a:off x="7092200" y="-24275"/>
            <a:ext cx="2067748" cy="13075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9"/>
          <p:cNvSpPr txBox="1"/>
          <p:nvPr>
            <p:ph type="title"/>
          </p:nvPr>
        </p:nvSpPr>
        <p:spPr>
          <a:xfrm>
            <a:off x="311700" y="22877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2720"/>
              <a:t>Overall 4P’s Managerial Implications &amp; Recommendations</a:t>
            </a:r>
            <a:endParaRPr b="1" sz="2720"/>
          </a:p>
        </p:txBody>
      </p:sp>
      <p:pic>
        <p:nvPicPr>
          <p:cNvPr id="205" name="Google Shape;205;p29"/>
          <p:cNvPicPr preferRelativeResize="0"/>
          <p:nvPr/>
        </p:nvPicPr>
        <p:blipFill>
          <a:blip r:embed="rId3">
            <a:alphaModFix/>
          </a:blip>
          <a:stretch>
            <a:fillRect/>
          </a:stretch>
        </p:blipFill>
        <p:spPr>
          <a:xfrm>
            <a:off x="6966825" y="1605700"/>
            <a:ext cx="2116600" cy="3120050"/>
          </a:xfrm>
          <a:prstGeom prst="rect">
            <a:avLst/>
          </a:prstGeom>
          <a:noFill/>
          <a:ln>
            <a:noFill/>
          </a:ln>
        </p:spPr>
      </p:pic>
      <p:pic>
        <p:nvPicPr>
          <p:cNvPr id="206" name="Google Shape;206;p29"/>
          <p:cNvPicPr preferRelativeResize="0"/>
          <p:nvPr/>
        </p:nvPicPr>
        <p:blipFill>
          <a:blip r:embed="rId4">
            <a:alphaModFix/>
          </a:blip>
          <a:stretch>
            <a:fillRect/>
          </a:stretch>
        </p:blipFill>
        <p:spPr>
          <a:xfrm>
            <a:off x="4699650" y="1605700"/>
            <a:ext cx="2213749" cy="3120050"/>
          </a:xfrm>
          <a:prstGeom prst="rect">
            <a:avLst/>
          </a:prstGeom>
          <a:noFill/>
          <a:ln>
            <a:noFill/>
          </a:ln>
        </p:spPr>
      </p:pic>
      <p:pic>
        <p:nvPicPr>
          <p:cNvPr id="207" name="Google Shape;207;p29"/>
          <p:cNvPicPr preferRelativeResize="0"/>
          <p:nvPr/>
        </p:nvPicPr>
        <p:blipFill>
          <a:blip r:embed="rId5">
            <a:alphaModFix/>
          </a:blip>
          <a:stretch>
            <a:fillRect/>
          </a:stretch>
        </p:blipFill>
        <p:spPr>
          <a:xfrm>
            <a:off x="2377050" y="1605700"/>
            <a:ext cx="2235500" cy="3120050"/>
          </a:xfrm>
          <a:prstGeom prst="rect">
            <a:avLst/>
          </a:prstGeom>
          <a:noFill/>
          <a:ln>
            <a:noFill/>
          </a:ln>
        </p:spPr>
      </p:pic>
      <p:pic>
        <p:nvPicPr>
          <p:cNvPr id="208" name="Google Shape;208;p29"/>
          <p:cNvPicPr preferRelativeResize="0"/>
          <p:nvPr/>
        </p:nvPicPr>
        <p:blipFill>
          <a:blip r:embed="rId6">
            <a:alphaModFix/>
          </a:blip>
          <a:stretch>
            <a:fillRect/>
          </a:stretch>
        </p:blipFill>
        <p:spPr>
          <a:xfrm>
            <a:off x="76200" y="1605700"/>
            <a:ext cx="2213749" cy="31200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30"/>
          <p:cNvSpPr txBox="1"/>
          <p:nvPr>
            <p:ph type="title"/>
          </p:nvPr>
        </p:nvSpPr>
        <p:spPr>
          <a:xfrm>
            <a:off x="311700" y="22877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2720"/>
              <a:t>Overall PESTLE Managerial Implications &amp; Recommendations</a:t>
            </a:r>
            <a:endParaRPr b="1" sz="2720"/>
          </a:p>
        </p:txBody>
      </p:sp>
      <p:sp>
        <p:nvSpPr>
          <p:cNvPr id="214" name="Google Shape;214;p30"/>
          <p:cNvSpPr txBox="1"/>
          <p:nvPr/>
        </p:nvSpPr>
        <p:spPr>
          <a:xfrm>
            <a:off x="193450" y="1450600"/>
            <a:ext cx="8582400" cy="3570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300">
                <a:solidFill>
                  <a:srgbClr val="6AA84F"/>
                </a:solidFill>
                <a:latin typeface="Roboto"/>
                <a:ea typeface="Roboto"/>
                <a:cs typeface="Roboto"/>
                <a:sym typeface="Roboto"/>
              </a:rPr>
              <a:t>Political</a:t>
            </a:r>
            <a:r>
              <a:rPr lang="en" sz="1300">
                <a:latin typeface="Roboto"/>
                <a:ea typeface="Roboto"/>
                <a:cs typeface="Roboto"/>
                <a:sym typeface="Roboto"/>
              </a:rPr>
              <a:t> - By making use of the anti-corruption laws and the free trade agreements put forth by the Australian government, US based Chick-fil-A can start its expansion to Sydney before there is any change in such trade laws.</a:t>
            </a:r>
            <a:endParaRPr sz="1300">
              <a:latin typeface="Roboto"/>
              <a:ea typeface="Roboto"/>
              <a:cs typeface="Roboto"/>
              <a:sym typeface="Roboto"/>
            </a:endParaRPr>
          </a:p>
          <a:p>
            <a:pPr indent="0" lvl="0" marL="0" rtl="0" algn="l">
              <a:lnSpc>
                <a:spcPct val="115000"/>
              </a:lnSpc>
              <a:spcBef>
                <a:spcPts val="0"/>
              </a:spcBef>
              <a:spcAft>
                <a:spcPts val="0"/>
              </a:spcAft>
              <a:buNone/>
            </a:pPr>
            <a:r>
              <a:t/>
            </a:r>
            <a:endParaRPr sz="600">
              <a:latin typeface="Roboto"/>
              <a:ea typeface="Roboto"/>
              <a:cs typeface="Roboto"/>
              <a:sym typeface="Roboto"/>
            </a:endParaRPr>
          </a:p>
          <a:p>
            <a:pPr indent="0" lvl="0" marL="0" rtl="0" algn="l">
              <a:lnSpc>
                <a:spcPct val="115000"/>
              </a:lnSpc>
              <a:spcBef>
                <a:spcPts val="0"/>
              </a:spcBef>
              <a:spcAft>
                <a:spcPts val="0"/>
              </a:spcAft>
              <a:buNone/>
            </a:pPr>
            <a:r>
              <a:rPr b="1" lang="en" sz="1300">
                <a:solidFill>
                  <a:srgbClr val="6AA84F"/>
                </a:solidFill>
                <a:latin typeface="Roboto"/>
                <a:ea typeface="Roboto"/>
                <a:cs typeface="Roboto"/>
                <a:sym typeface="Roboto"/>
              </a:rPr>
              <a:t>Economic</a:t>
            </a:r>
            <a:r>
              <a:rPr lang="en" sz="1300">
                <a:latin typeface="Roboto"/>
                <a:ea typeface="Roboto"/>
                <a:cs typeface="Roboto"/>
                <a:sym typeface="Roboto"/>
              </a:rPr>
              <a:t> - Advice Chick-Fil-A to analyze company turnover the first year to see if they will qualify for the lower tax bracket. This will aide in further projections regarding the income after taxes.</a:t>
            </a:r>
            <a:endParaRPr sz="1300">
              <a:latin typeface="Roboto"/>
              <a:ea typeface="Roboto"/>
              <a:cs typeface="Roboto"/>
              <a:sym typeface="Roboto"/>
            </a:endParaRPr>
          </a:p>
          <a:p>
            <a:pPr indent="0" lvl="0" marL="0" rtl="0" algn="l">
              <a:lnSpc>
                <a:spcPct val="115000"/>
              </a:lnSpc>
              <a:spcBef>
                <a:spcPts val="0"/>
              </a:spcBef>
              <a:spcAft>
                <a:spcPts val="0"/>
              </a:spcAft>
              <a:buNone/>
            </a:pPr>
            <a:r>
              <a:rPr lang="en" sz="1300">
                <a:latin typeface="Roboto"/>
                <a:ea typeface="Roboto"/>
                <a:cs typeface="Roboto"/>
                <a:sym typeface="Roboto"/>
              </a:rPr>
              <a:t>Social - Expanding into suburban regions where there are more family oriented customers and working class people.</a:t>
            </a:r>
            <a:endParaRPr sz="1300">
              <a:latin typeface="Roboto"/>
              <a:ea typeface="Roboto"/>
              <a:cs typeface="Roboto"/>
              <a:sym typeface="Roboto"/>
            </a:endParaRPr>
          </a:p>
          <a:p>
            <a:pPr indent="0" lvl="0" marL="0" rtl="0" algn="l">
              <a:lnSpc>
                <a:spcPct val="115000"/>
              </a:lnSpc>
              <a:spcBef>
                <a:spcPts val="0"/>
              </a:spcBef>
              <a:spcAft>
                <a:spcPts val="0"/>
              </a:spcAft>
              <a:buNone/>
            </a:pPr>
            <a:r>
              <a:t/>
            </a:r>
            <a:endParaRPr sz="600">
              <a:latin typeface="Roboto"/>
              <a:ea typeface="Roboto"/>
              <a:cs typeface="Roboto"/>
              <a:sym typeface="Roboto"/>
            </a:endParaRPr>
          </a:p>
          <a:p>
            <a:pPr indent="0" lvl="0" marL="0" rtl="0" algn="l">
              <a:lnSpc>
                <a:spcPct val="115000"/>
              </a:lnSpc>
              <a:spcBef>
                <a:spcPts val="0"/>
              </a:spcBef>
              <a:spcAft>
                <a:spcPts val="0"/>
              </a:spcAft>
              <a:buNone/>
            </a:pPr>
            <a:r>
              <a:rPr b="1" lang="en" sz="1300">
                <a:solidFill>
                  <a:srgbClr val="BF9000"/>
                </a:solidFill>
                <a:latin typeface="Roboto"/>
                <a:ea typeface="Roboto"/>
                <a:cs typeface="Roboto"/>
                <a:sym typeface="Roboto"/>
              </a:rPr>
              <a:t>Technology</a:t>
            </a:r>
            <a:r>
              <a:rPr lang="en" sz="1300">
                <a:latin typeface="Roboto"/>
                <a:ea typeface="Roboto"/>
                <a:cs typeface="Roboto"/>
                <a:sym typeface="Roboto"/>
              </a:rPr>
              <a:t> - Australian government is investing heavily in AI and drone technologies which could potentially be used for restaurants to benefit their business from. Digital innovation is lacking in Australia which could be a potential down but, Australia is known for quick incorporations of new tech.</a:t>
            </a:r>
            <a:endParaRPr sz="1300">
              <a:latin typeface="Roboto"/>
              <a:ea typeface="Roboto"/>
              <a:cs typeface="Roboto"/>
              <a:sym typeface="Roboto"/>
            </a:endParaRPr>
          </a:p>
          <a:p>
            <a:pPr indent="0" lvl="0" marL="0" rtl="0" algn="l">
              <a:lnSpc>
                <a:spcPct val="115000"/>
              </a:lnSpc>
              <a:spcBef>
                <a:spcPts val="0"/>
              </a:spcBef>
              <a:spcAft>
                <a:spcPts val="0"/>
              </a:spcAft>
              <a:buNone/>
            </a:pPr>
            <a:r>
              <a:t/>
            </a:r>
            <a:endParaRPr sz="600">
              <a:latin typeface="Roboto"/>
              <a:ea typeface="Roboto"/>
              <a:cs typeface="Roboto"/>
              <a:sym typeface="Roboto"/>
            </a:endParaRPr>
          </a:p>
          <a:p>
            <a:pPr indent="0" lvl="0" marL="0" rtl="0" algn="l">
              <a:lnSpc>
                <a:spcPct val="115000"/>
              </a:lnSpc>
              <a:spcBef>
                <a:spcPts val="0"/>
              </a:spcBef>
              <a:spcAft>
                <a:spcPts val="0"/>
              </a:spcAft>
              <a:buNone/>
            </a:pPr>
            <a:r>
              <a:rPr b="1" lang="en" sz="1300">
                <a:solidFill>
                  <a:srgbClr val="6AA84F"/>
                </a:solidFill>
                <a:latin typeface="Roboto"/>
                <a:ea typeface="Roboto"/>
                <a:cs typeface="Roboto"/>
                <a:sym typeface="Roboto"/>
              </a:rPr>
              <a:t>Legal</a:t>
            </a:r>
            <a:r>
              <a:rPr lang="en" sz="1300">
                <a:latin typeface="Roboto"/>
                <a:ea typeface="Roboto"/>
                <a:cs typeface="Roboto"/>
                <a:sym typeface="Roboto"/>
              </a:rPr>
              <a:t> - Advice Chick-Fil-A to comply with all aspects of the Health, Safety and National employment laws to obey  the Australian government.</a:t>
            </a:r>
            <a:endParaRPr sz="1300">
              <a:latin typeface="Roboto"/>
              <a:ea typeface="Roboto"/>
              <a:cs typeface="Roboto"/>
              <a:sym typeface="Roboto"/>
            </a:endParaRPr>
          </a:p>
          <a:p>
            <a:pPr indent="0" lvl="0" marL="0" rtl="0" algn="l">
              <a:lnSpc>
                <a:spcPct val="115000"/>
              </a:lnSpc>
              <a:spcBef>
                <a:spcPts val="0"/>
              </a:spcBef>
              <a:spcAft>
                <a:spcPts val="0"/>
              </a:spcAft>
              <a:buNone/>
            </a:pPr>
            <a:r>
              <a:t/>
            </a:r>
            <a:endParaRPr sz="600">
              <a:latin typeface="Roboto"/>
              <a:ea typeface="Roboto"/>
              <a:cs typeface="Roboto"/>
              <a:sym typeface="Roboto"/>
            </a:endParaRPr>
          </a:p>
          <a:p>
            <a:pPr indent="0" lvl="0" marL="0" rtl="0" algn="l">
              <a:lnSpc>
                <a:spcPct val="115000"/>
              </a:lnSpc>
              <a:spcBef>
                <a:spcPts val="0"/>
              </a:spcBef>
              <a:spcAft>
                <a:spcPts val="0"/>
              </a:spcAft>
              <a:buNone/>
            </a:pPr>
            <a:r>
              <a:rPr b="1" lang="en" sz="1300">
                <a:solidFill>
                  <a:srgbClr val="BF9000"/>
                </a:solidFill>
                <a:latin typeface="Roboto"/>
                <a:ea typeface="Roboto"/>
                <a:cs typeface="Roboto"/>
                <a:sym typeface="Roboto"/>
              </a:rPr>
              <a:t>Environmental</a:t>
            </a:r>
            <a:r>
              <a:rPr lang="en" sz="1300">
                <a:latin typeface="Roboto"/>
                <a:ea typeface="Roboto"/>
                <a:cs typeface="Roboto"/>
                <a:sym typeface="Roboto"/>
              </a:rPr>
              <a:t>: Advise to continue its sustainable restaurant construction and keep in mind of Australia’s bushfires and other natural issues that can occur.</a:t>
            </a:r>
            <a:endParaRPr sz="1500">
              <a:latin typeface="Roboto"/>
              <a:ea typeface="Roboto"/>
              <a:cs typeface="Roboto"/>
              <a:sym typeface="Roboto"/>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31"/>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000"/>
              <a:t>Appendix</a:t>
            </a:r>
            <a:endParaRPr b="1" sz="3000"/>
          </a:p>
        </p:txBody>
      </p:sp>
      <p:sp>
        <p:nvSpPr>
          <p:cNvPr id="220" name="Google Shape;220;p31"/>
          <p:cNvSpPr txBox="1"/>
          <p:nvPr/>
        </p:nvSpPr>
        <p:spPr>
          <a:xfrm>
            <a:off x="241650" y="1356750"/>
            <a:ext cx="8590800" cy="363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u="sng">
                <a:latin typeface="Roboto"/>
                <a:ea typeface="Roboto"/>
                <a:cs typeface="Roboto"/>
                <a:sym typeface="Roboto"/>
              </a:rPr>
              <a:t>E</a:t>
            </a:r>
            <a:r>
              <a:rPr b="1" lang="en" u="sng">
                <a:latin typeface="Roboto"/>
                <a:ea typeface="Roboto"/>
                <a:cs typeface="Roboto"/>
                <a:sym typeface="Roboto"/>
              </a:rPr>
              <a:t>xecutive Su</a:t>
            </a:r>
            <a:r>
              <a:rPr b="1" lang="en" u="sng">
                <a:latin typeface="Roboto"/>
                <a:ea typeface="Roboto"/>
                <a:cs typeface="Roboto"/>
                <a:sym typeface="Roboto"/>
              </a:rPr>
              <a:t>mmary</a:t>
            </a:r>
            <a:r>
              <a:rPr lang="en">
                <a:latin typeface="Roboto"/>
                <a:ea typeface="Roboto"/>
                <a:cs typeface="Roboto"/>
                <a:sym typeface="Roboto"/>
              </a:rPr>
              <a:t>:</a:t>
            </a:r>
            <a:endParaRPr>
              <a:latin typeface="Roboto"/>
              <a:ea typeface="Roboto"/>
              <a:cs typeface="Roboto"/>
              <a:sym typeface="Roboto"/>
            </a:endParaRPr>
          </a:p>
          <a:p>
            <a:pPr indent="0" lvl="0" marL="0" rtl="0" algn="l">
              <a:spcBef>
                <a:spcPts val="0"/>
              </a:spcBef>
              <a:spcAft>
                <a:spcPts val="0"/>
              </a:spcAft>
              <a:buNone/>
            </a:pPr>
            <a:r>
              <a:rPr lang="en" u="sng">
                <a:solidFill>
                  <a:schemeClr val="hlink"/>
                </a:solidFill>
                <a:latin typeface="Roboto"/>
                <a:ea typeface="Roboto"/>
                <a:cs typeface="Roboto"/>
                <a:sym typeface="Roboto"/>
                <a:hlinkClick r:id="rId3"/>
              </a:rPr>
              <a:t>https://www.chick-fil-a.com</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rPr b="1" lang="en" u="sng">
                <a:latin typeface="Roboto"/>
                <a:ea typeface="Roboto"/>
                <a:cs typeface="Roboto"/>
                <a:sym typeface="Roboto"/>
              </a:rPr>
              <a:t>PESTEL</a:t>
            </a:r>
            <a:r>
              <a:rPr lang="en">
                <a:latin typeface="Roboto"/>
                <a:ea typeface="Roboto"/>
                <a:cs typeface="Roboto"/>
                <a:sym typeface="Roboto"/>
              </a:rPr>
              <a:t>: </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rPr b="1" lang="en">
                <a:latin typeface="Roboto"/>
                <a:ea typeface="Roboto"/>
                <a:cs typeface="Roboto"/>
                <a:sym typeface="Roboto"/>
              </a:rPr>
              <a:t>Political</a:t>
            </a:r>
            <a:r>
              <a:rPr lang="en">
                <a:latin typeface="Roboto"/>
                <a:ea typeface="Roboto"/>
                <a:cs typeface="Roboto"/>
                <a:sym typeface="Roboto"/>
              </a:rPr>
              <a:t> - </a:t>
            </a:r>
            <a:endParaRPr>
              <a:latin typeface="Roboto"/>
              <a:ea typeface="Roboto"/>
              <a:cs typeface="Roboto"/>
              <a:sym typeface="Roboto"/>
            </a:endParaRPr>
          </a:p>
          <a:p>
            <a:pPr indent="0" lvl="0" marL="0" rtl="0" algn="l">
              <a:spcBef>
                <a:spcPts val="0"/>
              </a:spcBef>
              <a:spcAft>
                <a:spcPts val="0"/>
              </a:spcAft>
              <a:buNone/>
            </a:pPr>
            <a:r>
              <a:rPr lang="en" u="sng">
                <a:solidFill>
                  <a:schemeClr val="hlink"/>
                </a:solidFill>
                <a:latin typeface="Roboto"/>
                <a:ea typeface="Roboto"/>
                <a:cs typeface="Roboto"/>
                <a:sym typeface="Roboto"/>
                <a:hlinkClick r:id="rId4"/>
              </a:rPr>
              <a:t>Australian export and import laws - Austrade</a:t>
            </a:r>
            <a:endParaRPr>
              <a:latin typeface="Roboto"/>
              <a:ea typeface="Roboto"/>
              <a:cs typeface="Roboto"/>
              <a:sym typeface="Roboto"/>
            </a:endParaRPr>
          </a:p>
          <a:p>
            <a:pPr indent="0" lvl="0" marL="0" rtl="0" algn="l">
              <a:spcBef>
                <a:spcPts val="0"/>
              </a:spcBef>
              <a:spcAft>
                <a:spcPts val="0"/>
              </a:spcAft>
              <a:buNone/>
            </a:pPr>
            <a:r>
              <a:rPr lang="en" u="sng">
                <a:solidFill>
                  <a:schemeClr val="hlink"/>
                </a:solidFill>
                <a:latin typeface="Roboto"/>
                <a:ea typeface="Roboto"/>
                <a:cs typeface="Roboto"/>
                <a:sym typeface="Roboto"/>
                <a:hlinkClick r:id="rId5"/>
              </a:rPr>
              <a:t>Australia-United States FTA | Australian Government Department of Foreign Affairs and Trade (dfat.gov.au)</a:t>
            </a:r>
            <a:endParaRPr>
              <a:latin typeface="Roboto"/>
              <a:ea typeface="Roboto"/>
              <a:cs typeface="Roboto"/>
              <a:sym typeface="Roboto"/>
            </a:endParaRPr>
          </a:p>
          <a:p>
            <a:pPr indent="0" lvl="0" marL="0" rtl="0" algn="l">
              <a:spcBef>
                <a:spcPts val="0"/>
              </a:spcBef>
              <a:spcAft>
                <a:spcPts val="0"/>
              </a:spcAft>
              <a:buNone/>
            </a:pPr>
            <a:r>
              <a:rPr b="1" lang="en">
                <a:latin typeface="Roboto"/>
                <a:ea typeface="Roboto"/>
                <a:cs typeface="Roboto"/>
                <a:sym typeface="Roboto"/>
              </a:rPr>
              <a:t>Economic</a:t>
            </a:r>
            <a:r>
              <a:rPr lang="en">
                <a:latin typeface="Roboto"/>
                <a:ea typeface="Roboto"/>
                <a:cs typeface="Roboto"/>
                <a:sym typeface="Roboto"/>
              </a:rPr>
              <a:t> -</a:t>
            </a:r>
            <a:endParaRPr>
              <a:latin typeface="Roboto"/>
              <a:ea typeface="Roboto"/>
              <a:cs typeface="Roboto"/>
              <a:sym typeface="Roboto"/>
            </a:endParaRPr>
          </a:p>
          <a:p>
            <a:pPr indent="0" lvl="0" marL="0" rtl="0" algn="l">
              <a:spcBef>
                <a:spcPts val="0"/>
              </a:spcBef>
              <a:spcAft>
                <a:spcPts val="0"/>
              </a:spcAft>
              <a:buNone/>
            </a:pPr>
            <a:r>
              <a:rPr lang="en" u="sng">
                <a:solidFill>
                  <a:schemeClr val="hlink"/>
                </a:solidFill>
                <a:latin typeface="Roboto"/>
                <a:ea typeface="Roboto"/>
                <a:cs typeface="Roboto"/>
                <a:sym typeface="Roboto"/>
                <a:hlinkClick r:id="rId6"/>
              </a:rPr>
              <a:t>https://economy.id.com.au/sydney/gross-product</a:t>
            </a:r>
            <a:endParaRPr>
              <a:latin typeface="Roboto"/>
              <a:ea typeface="Roboto"/>
              <a:cs typeface="Roboto"/>
              <a:sym typeface="Roboto"/>
            </a:endParaRPr>
          </a:p>
          <a:p>
            <a:pPr indent="0" lvl="0" marL="0" rtl="0" algn="l">
              <a:spcBef>
                <a:spcPts val="0"/>
              </a:spcBef>
              <a:spcAft>
                <a:spcPts val="0"/>
              </a:spcAft>
              <a:buNone/>
            </a:pPr>
            <a:r>
              <a:rPr lang="en" u="sng">
                <a:solidFill>
                  <a:schemeClr val="hlink"/>
                </a:solidFill>
                <a:latin typeface="Roboto"/>
                <a:ea typeface="Roboto"/>
                <a:cs typeface="Roboto"/>
                <a:sym typeface="Roboto"/>
                <a:hlinkClick r:id="rId7"/>
              </a:rPr>
              <a:t>https://pestleanalysis.com/pest-analysis-of-australia/</a:t>
            </a:r>
            <a:endParaRPr>
              <a:latin typeface="Roboto"/>
              <a:ea typeface="Roboto"/>
              <a:cs typeface="Roboto"/>
              <a:sym typeface="Roboto"/>
            </a:endParaRPr>
          </a:p>
          <a:p>
            <a:pPr indent="0" lvl="0" marL="0" rtl="0" algn="l">
              <a:spcBef>
                <a:spcPts val="0"/>
              </a:spcBef>
              <a:spcAft>
                <a:spcPts val="0"/>
              </a:spcAft>
              <a:buNone/>
            </a:pPr>
            <a:r>
              <a:rPr b="1" lang="en">
                <a:latin typeface="Roboto"/>
                <a:ea typeface="Roboto"/>
                <a:cs typeface="Roboto"/>
                <a:sym typeface="Roboto"/>
              </a:rPr>
              <a:t>Social</a:t>
            </a:r>
            <a:r>
              <a:rPr lang="en">
                <a:latin typeface="Roboto"/>
                <a:ea typeface="Roboto"/>
                <a:cs typeface="Roboto"/>
                <a:sym typeface="Roboto"/>
              </a:rPr>
              <a:t> -</a:t>
            </a:r>
            <a:endParaRPr>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 </a:t>
            </a:r>
            <a:r>
              <a:rPr lang="en" u="sng">
                <a:solidFill>
                  <a:schemeClr val="hlink"/>
                </a:solidFill>
                <a:latin typeface="Roboto"/>
                <a:ea typeface="Roboto"/>
                <a:cs typeface="Roboto"/>
                <a:sym typeface="Roboto"/>
                <a:hlinkClick r:id="rId8"/>
              </a:rPr>
              <a:t>https://www.chick-fil-a.com/about/who-we-are</a:t>
            </a:r>
            <a:endParaRPr>
              <a:latin typeface="Roboto"/>
              <a:ea typeface="Roboto"/>
              <a:cs typeface="Roboto"/>
              <a:sym typeface="Roboto"/>
            </a:endParaRPr>
          </a:p>
          <a:p>
            <a:pPr indent="0" lvl="0" marL="0" rtl="0" algn="l">
              <a:spcBef>
                <a:spcPts val="0"/>
              </a:spcBef>
              <a:spcAft>
                <a:spcPts val="0"/>
              </a:spcAft>
              <a:buNone/>
            </a:pPr>
            <a:r>
              <a:rPr b="1" lang="en">
                <a:latin typeface="Roboto"/>
                <a:ea typeface="Roboto"/>
                <a:cs typeface="Roboto"/>
                <a:sym typeface="Roboto"/>
              </a:rPr>
              <a:t>Technological</a:t>
            </a:r>
            <a:r>
              <a:rPr lang="en">
                <a:latin typeface="Roboto"/>
                <a:ea typeface="Roboto"/>
                <a:cs typeface="Roboto"/>
                <a:sym typeface="Roboto"/>
              </a:rPr>
              <a:t> -</a:t>
            </a:r>
            <a:endParaRPr>
              <a:latin typeface="Roboto"/>
              <a:ea typeface="Roboto"/>
              <a:cs typeface="Roboto"/>
              <a:sym typeface="Roboto"/>
            </a:endParaRPr>
          </a:p>
          <a:p>
            <a:pPr indent="0" lvl="0" marL="0" rtl="0" algn="l">
              <a:spcBef>
                <a:spcPts val="0"/>
              </a:spcBef>
              <a:spcAft>
                <a:spcPts val="0"/>
              </a:spcAft>
              <a:buNone/>
            </a:pPr>
            <a:r>
              <a:rPr lang="en" u="sng">
                <a:solidFill>
                  <a:schemeClr val="hlink"/>
                </a:solidFill>
                <a:latin typeface="Roboto"/>
                <a:ea typeface="Roboto"/>
                <a:cs typeface="Roboto"/>
                <a:sym typeface="Roboto"/>
                <a:hlinkClick r:id="rId9"/>
              </a:rPr>
              <a:t>https://www.startupdaily.net/2021/09/a-new-report-reveals-that-australia-is-falling-behind-the-us-uk-france-canada-and-china-on-digital-tech-innovation/</a:t>
            </a:r>
            <a:endParaRPr>
              <a:latin typeface="Roboto"/>
              <a:ea typeface="Roboto"/>
              <a:cs typeface="Roboto"/>
              <a:sym typeface="Robo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2" name="Shape 72"/>
        <p:cNvGrpSpPr/>
        <p:nvPr/>
      </p:nvGrpSpPr>
      <p:grpSpPr>
        <a:xfrm>
          <a:off x="0" y="0"/>
          <a:ext cx="0" cy="0"/>
          <a:chOff x="0" y="0"/>
          <a:chExt cx="0" cy="0"/>
        </a:xfrm>
      </p:grpSpPr>
      <p:sp>
        <p:nvSpPr>
          <p:cNvPr id="73" name="Google Shape;73;p14"/>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000"/>
              <a:t>Executive Summary </a:t>
            </a:r>
            <a:endParaRPr b="1" sz="3000"/>
          </a:p>
        </p:txBody>
      </p:sp>
      <p:pic>
        <p:nvPicPr>
          <p:cNvPr id="74" name="Google Shape;74;p14"/>
          <p:cNvPicPr preferRelativeResize="0"/>
          <p:nvPr/>
        </p:nvPicPr>
        <p:blipFill>
          <a:blip r:embed="rId3">
            <a:alphaModFix/>
          </a:blip>
          <a:stretch>
            <a:fillRect/>
          </a:stretch>
        </p:blipFill>
        <p:spPr>
          <a:xfrm>
            <a:off x="247025" y="1572800"/>
            <a:ext cx="1683651" cy="947051"/>
          </a:xfrm>
          <a:prstGeom prst="rect">
            <a:avLst/>
          </a:prstGeom>
          <a:noFill/>
          <a:ln>
            <a:noFill/>
          </a:ln>
        </p:spPr>
      </p:pic>
      <p:sp>
        <p:nvSpPr>
          <p:cNvPr id="75" name="Google Shape;75;p14"/>
          <p:cNvSpPr txBox="1"/>
          <p:nvPr/>
        </p:nvSpPr>
        <p:spPr>
          <a:xfrm>
            <a:off x="1792525" y="1666800"/>
            <a:ext cx="664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76" name="Google Shape;76;p14"/>
          <p:cNvSpPr txBox="1"/>
          <p:nvPr/>
        </p:nvSpPr>
        <p:spPr>
          <a:xfrm>
            <a:off x="1870375" y="1420400"/>
            <a:ext cx="6961800" cy="3621900"/>
          </a:xfrm>
          <a:prstGeom prst="rect">
            <a:avLst/>
          </a:prstGeom>
          <a:noFill/>
          <a:ln>
            <a:noFill/>
          </a:ln>
        </p:spPr>
        <p:txBody>
          <a:bodyPr anchorCtr="0" anchor="t" bIns="91425" lIns="91425" spcFirstLastPara="1" rIns="91425" wrap="square" tIns="91425">
            <a:spAutoFit/>
          </a:bodyPr>
          <a:lstStyle/>
          <a:p>
            <a:pPr indent="-317500" lvl="0" marL="914400" rtl="0" algn="l">
              <a:lnSpc>
                <a:spcPct val="115000"/>
              </a:lnSpc>
              <a:spcBef>
                <a:spcPts val="0"/>
              </a:spcBef>
              <a:spcAft>
                <a:spcPts val="0"/>
              </a:spcAft>
              <a:buSzPts val="1400"/>
              <a:buFont typeface="Roboto"/>
              <a:buChar char="●"/>
            </a:pPr>
            <a:r>
              <a:rPr b="1" lang="en">
                <a:latin typeface="Roboto"/>
                <a:ea typeface="Roboto"/>
                <a:cs typeface="Roboto"/>
                <a:sym typeface="Roboto"/>
              </a:rPr>
              <a:t>About: </a:t>
            </a:r>
            <a:r>
              <a:rPr lang="en">
                <a:latin typeface="Roboto"/>
                <a:ea typeface="Roboto"/>
                <a:cs typeface="Roboto"/>
                <a:sym typeface="Roboto"/>
              </a:rPr>
              <a:t>Chick-fil-A is one of the largest fast food chains in the United States. The first restaurant was opened in 1946 in Hapeville, Atlanta and there are now more than 2400 locations across 47 states. </a:t>
            </a:r>
            <a:endParaRPr>
              <a:latin typeface="Roboto"/>
              <a:ea typeface="Roboto"/>
              <a:cs typeface="Roboto"/>
              <a:sym typeface="Roboto"/>
            </a:endParaRPr>
          </a:p>
          <a:p>
            <a:pPr indent="-317500" lvl="0" marL="914400" rtl="0" algn="l">
              <a:lnSpc>
                <a:spcPct val="115000"/>
              </a:lnSpc>
              <a:spcBef>
                <a:spcPts val="0"/>
              </a:spcBef>
              <a:spcAft>
                <a:spcPts val="0"/>
              </a:spcAft>
              <a:buSzPts val="1400"/>
              <a:buFont typeface="Roboto"/>
              <a:buChar char="●"/>
            </a:pPr>
            <a:r>
              <a:rPr b="1" lang="en">
                <a:latin typeface="Roboto"/>
                <a:ea typeface="Roboto"/>
                <a:cs typeface="Roboto"/>
                <a:sym typeface="Roboto"/>
              </a:rPr>
              <a:t>Product:</a:t>
            </a:r>
            <a:r>
              <a:rPr lang="en">
                <a:latin typeface="Roboto"/>
                <a:ea typeface="Roboto"/>
                <a:cs typeface="Roboto"/>
                <a:sym typeface="Roboto"/>
              </a:rPr>
              <a:t> Chick-fil-A is best known for its breaded, boneless chicken sandwich (The Original Chicken Sandwich). The fast food chain also offers a variety of other menu items including breakfast foods, salads, sides, kid’s meals, desserts, and drinks.</a:t>
            </a:r>
            <a:endParaRPr>
              <a:latin typeface="Roboto"/>
              <a:ea typeface="Roboto"/>
              <a:cs typeface="Roboto"/>
              <a:sym typeface="Roboto"/>
            </a:endParaRPr>
          </a:p>
          <a:p>
            <a:pPr indent="-317500" lvl="0" marL="914400" rtl="0" algn="l">
              <a:lnSpc>
                <a:spcPct val="115000"/>
              </a:lnSpc>
              <a:spcBef>
                <a:spcPts val="0"/>
              </a:spcBef>
              <a:spcAft>
                <a:spcPts val="0"/>
              </a:spcAft>
              <a:buSzPts val="1400"/>
              <a:buFont typeface="Roboto"/>
              <a:buChar char="●"/>
            </a:pPr>
            <a:r>
              <a:rPr b="1" lang="en">
                <a:latin typeface="Roboto"/>
                <a:ea typeface="Roboto"/>
                <a:cs typeface="Roboto"/>
                <a:sym typeface="Roboto"/>
              </a:rPr>
              <a:t>Price:</a:t>
            </a:r>
            <a:r>
              <a:rPr lang="en">
                <a:latin typeface="Roboto"/>
                <a:ea typeface="Roboto"/>
                <a:cs typeface="Roboto"/>
                <a:sym typeface="Roboto"/>
              </a:rPr>
              <a:t> Chick-fil-A’s sandwich prices range from $3.05 for a chicken sandwich, up to $6.79 for a spicy chicken sandwich deluxe combo.</a:t>
            </a:r>
            <a:endParaRPr>
              <a:latin typeface="Roboto"/>
              <a:ea typeface="Roboto"/>
              <a:cs typeface="Roboto"/>
              <a:sym typeface="Roboto"/>
            </a:endParaRPr>
          </a:p>
          <a:p>
            <a:pPr indent="-317500" lvl="0" marL="914400" rtl="0" algn="l">
              <a:lnSpc>
                <a:spcPct val="115000"/>
              </a:lnSpc>
              <a:spcBef>
                <a:spcPts val="0"/>
              </a:spcBef>
              <a:spcAft>
                <a:spcPts val="0"/>
              </a:spcAft>
              <a:buSzPts val="1400"/>
              <a:buFont typeface="Roboto"/>
              <a:buChar char="●"/>
            </a:pPr>
            <a:r>
              <a:rPr b="1" lang="en">
                <a:latin typeface="Roboto"/>
                <a:ea typeface="Roboto"/>
                <a:cs typeface="Roboto"/>
                <a:sym typeface="Roboto"/>
              </a:rPr>
              <a:t>Business growth opportunity: </a:t>
            </a:r>
            <a:r>
              <a:rPr lang="en">
                <a:latin typeface="Roboto"/>
                <a:ea typeface="Roboto"/>
                <a:cs typeface="Roboto"/>
                <a:sym typeface="Roboto"/>
              </a:rPr>
              <a:t>Chick-fil-A can steal market share from competing fast food chains such as Wendy’s, McDonald’s, and Burger King through strategic advertising and promotion offerings. Through a 4 Ps and PESTEL analysis, we will determine the most profitable customer to serve along with the most promising region for international expansion.</a:t>
            </a:r>
            <a:endParaRPr>
              <a:latin typeface="Roboto"/>
              <a:ea typeface="Roboto"/>
              <a:cs typeface="Roboto"/>
              <a:sym typeface="Robot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32"/>
          <p:cNvSpPr txBox="1"/>
          <p:nvPr>
            <p:ph type="title"/>
          </p:nvPr>
        </p:nvSpPr>
        <p:spPr>
          <a:xfrm>
            <a:off x="311725" y="500925"/>
            <a:ext cx="8520600" cy="623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sz="3000"/>
              <a:t>Appendix</a:t>
            </a:r>
            <a:r>
              <a:rPr b="1" lang="en" sz="3000"/>
              <a:t> Continued</a:t>
            </a:r>
            <a:endParaRPr/>
          </a:p>
        </p:txBody>
      </p:sp>
      <p:sp>
        <p:nvSpPr>
          <p:cNvPr id="226" name="Google Shape;226;p32"/>
          <p:cNvSpPr txBox="1"/>
          <p:nvPr/>
        </p:nvSpPr>
        <p:spPr>
          <a:xfrm>
            <a:off x="126125" y="1361225"/>
            <a:ext cx="8901600" cy="363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Roboto"/>
                <a:ea typeface="Roboto"/>
                <a:cs typeface="Roboto"/>
                <a:sym typeface="Roboto"/>
              </a:rPr>
              <a:t>Environmental</a:t>
            </a:r>
            <a:r>
              <a:rPr lang="en">
                <a:latin typeface="Roboto"/>
                <a:ea typeface="Roboto"/>
                <a:cs typeface="Roboto"/>
                <a:sym typeface="Roboto"/>
              </a:rPr>
              <a:t> - </a:t>
            </a:r>
            <a:endParaRPr>
              <a:latin typeface="Roboto"/>
              <a:ea typeface="Roboto"/>
              <a:cs typeface="Roboto"/>
              <a:sym typeface="Roboto"/>
            </a:endParaRPr>
          </a:p>
          <a:p>
            <a:pPr indent="0" lvl="0" marL="0" rtl="0" algn="l">
              <a:spcBef>
                <a:spcPts val="0"/>
              </a:spcBef>
              <a:spcAft>
                <a:spcPts val="0"/>
              </a:spcAft>
              <a:buNone/>
            </a:pPr>
            <a:r>
              <a:rPr lang="en" u="sng">
                <a:solidFill>
                  <a:schemeClr val="accent5"/>
                </a:solidFill>
                <a:latin typeface="Roboto"/>
                <a:ea typeface="Roboto"/>
                <a:cs typeface="Roboto"/>
                <a:sym typeface="Roboto"/>
                <a:hlinkClick r:id="rId3">
                  <a:extLst>
                    <a:ext uri="{A12FA001-AC4F-418D-AE19-62706E023703}">
                      <ahyp:hlinkClr val="tx"/>
                    </a:ext>
                  </a:extLst>
                </a:hlinkClick>
              </a:rPr>
              <a:t>https://howandwhat.net/pestel-analysis-australia/</a:t>
            </a:r>
            <a:endParaRPr>
              <a:latin typeface="Roboto"/>
              <a:ea typeface="Roboto"/>
              <a:cs typeface="Roboto"/>
              <a:sym typeface="Roboto"/>
            </a:endParaRPr>
          </a:p>
          <a:p>
            <a:pPr indent="0" lvl="0" marL="0" rtl="0" algn="l">
              <a:spcBef>
                <a:spcPts val="0"/>
              </a:spcBef>
              <a:spcAft>
                <a:spcPts val="0"/>
              </a:spcAft>
              <a:buNone/>
            </a:pPr>
            <a:r>
              <a:rPr lang="en" u="sng">
                <a:solidFill>
                  <a:schemeClr val="accent5"/>
                </a:solidFill>
                <a:latin typeface="Roboto"/>
                <a:ea typeface="Roboto"/>
                <a:cs typeface="Roboto"/>
                <a:sym typeface="Roboto"/>
                <a:hlinkClick r:id="rId4">
                  <a:extLst>
                    <a:ext uri="{A12FA001-AC4F-418D-AE19-62706E023703}">
                      <ahyp:hlinkClr val="tx"/>
                    </a:ext>
                  </a:extLst>
                </a:hlinkClick>
              </a:rPr>
              <a:t>https://www.cityofsydney.nsw.gov.au/sustainable-sydney-2030</a:t>
            </a:r>
            <a:endParaRPr>
              <a:latin typeface="Roboto"/>
              <a:ea typeface="Roboto"/>
              <a:cs typeface="Roboto"/>
              <a:sym typeface="Roboto"/>
            </a:endParaRPr>
          </a:p>
          <a:p>
            <a:pPr indent="0" lvl="0" marL="0" rtl="0" algn="l">
              <a:spcBef>
                <a:spcPts val="0"/>
              </a:spcBef>
              <a:spcAft>
                <a:spcPts val="0"/>
              </a:spcAft>
              <a:buNone/>
            </a:pPr>
            <a:r>
              <a:rPr lang="en" u="sng">
                <a:solidFill>
                  <a:schemeClr val="accent5"/>
                </a:solidFill>
                <a:latin typeface="Roboto"/>
                <a:ea typeface="Roboto"/>
                <a:cs typeface="Roboto"/>
                <a:sym typeface="Roboto"/>
                <a:hlinkClick r:id="rId5">
                  <a:extLst>
                    <a:ext uri="{A12FA001-AC4F-418D-AE19-62706E023703}">
                      <ahyp:hlinkClr val="tx"/>
                    </a:ext>
                  </a:extLst>
                </a:hlinkClick>
              </a:rPr>
              <a:t>https://thechickenwire.chick-fil-a.com/inside-chick-fil-a/sustainable-design-changing-the-way-chick-fil-a-restaurants-are-built</a:t>
            </a:r>
            <a:endParaRPr>
              <a:latin typeface="Roboto"/>
              <a:ea typeface="Roboto"/>
              <a:cs typeface="Roboto"/>
              <a:sym typeface="Roboto"/>
            </a:endParaRPr>
          </a:p>
          <a:p>
            <a:pPr indent="0" lvl="0" marL="0" rtl="0" algn="l">
              <a:spcBef>
                <a:spcPts val="0"/>
              </a:spcBef>
              <a:spcAft>
                <a:spcPts val="0"/>
              </a:spcAft>
              <a:buNone/>
            </a:pPr>
            <a:r>
              <a:rPr b="1" lang="en">
                <a:latin typeface="Roboto"/>
                <a:ea typeface="Roboto"/>
                <a:cs typeface="Roboto"/>
                <a:sym typeface="Roboto"/>
              </a:rPr>
              <a:t>Legal</a:t>
            </a:r>
            <a:r>
              <a:rPr lang="en">
                <a:latin typeface="Roboto"/>
                <a:ea typeface="Roboto"/>
                <a:cs typeface="Roboto"/>
                <a:sym typeface="Roboto"/>
              </a:rPr>
              <a:t> -</a:t>
            </a:r>
            <a:endParaRPr>
              <a:latin typeface="Roboto"/>
              <a:ea typeface="Roboto"/>
              <a:cs typeface="Roboto"/>
              <a:sym typeface="Roboto"/>
            </a:endParaRPr>
          </a:p>
          <a:p>
            <a:pPr indent="0" lvl="0" marL="0" rtl="0" algn="l">
              <a:spcBef>
                <a:spcPts val="0"/>
              </a:spcBef>
              <a:spcAft>
                <a:spcPts val="0"/>
              </a:spcAft>
              <a:buNone/>
            </a:pPr>
            <a:r>
              <a:rPr lang="en" u="sng">
                <a:solidFill>
                  <a:schemeClr val="accent5"/>
                </a:solidFill>
                <a:latin typeface="Roboto"/>
                <a:ea typeface="Roboto"/>
                <a:cs typeface="Roboto"/>
                <a:sym typeface="Roboto"/>
                <a:hlinkClick r:id="rId6">
                  <a:extLst>
                    <a:ext uri="{A12FA001-AC4F-418D-AE19-62706E023703}">
                      <ahyp:hlinkClr val="tx"/>
                    </a:ext>
                  </a:extLst>
                </a:hlinkClick>
              </a:rPr>
              <a:t>Work health and safety | business.gov.au</a:t>
            </a:r>
            <a:endParaRPr>
              <a:latin typeface="Roboto"/>
              <a:ea typeface="Roboto"/>
              <a:cs typeface="Roboto"/>
              <a:sym typeface="Roboto"/>
            </a:endParaRPr>
          </a:p>
          <a:p>
            <a:pPr indent="0" lvl="0" marL="0" rtl="0" algn="l">
              <a:spcBef>
                <a:spcPts val="0"/>
              </a:spcBef>
              <a:spcAft>
                <a:spcPts val="0"/>
              </a:spcAft>
              <a:buNone/>
            </a:pPr>
            <a:r>
              <a:rPr lang="en" u="sng">
                <a:solidFill>
                  <a:schemeClr val="accent5"/>
                </a:solidFill>
                <a:latin typeface="Roboto"/>
                <a:ea typeface="Roboto"/>
                <a:cs typeface="Roboto"/>
                <a:sym typeface="Roboto"/>
                <a:hlinkClick r:id="rId7">
                  <a:extLst>
                    <a:ext uri="{A12FA001-AC4F-418D-AE19-62706E023703}">
                      <ahyp:hlinkClr val="tx"/>
                    </a:ext>
                  </a:extLst>
                </a:hlinkClick>
              </a:rPr>
              <a:t>National Employment Standards | The Fair Work Act | Employsure Guides</a:t>
            </a:r>
            <a:endParaRPr>
              <a:latin typeface="Roboto"/>
              <a:ea typeface="Roboto"/>
              <a:cs typeface="Roboto"/>
              <a:sym typeface="Roboto"/>
            </a:endParaRPr>
          </a:p>
          <a:p>
            <a:pPr indent="0" lvl="0" marL="0" rtl="0" algn="l">
              <a:spcBef>
                <a:spcPts val="0"/>
              </a:spcBef>
              <a:spcAft>
                <a:spcPts val="0"/>
              </a:spcAft>
              <a:buNone/>
            </a:pPr>
            <a:r>
              <a:rPr lang="en" u="sng">
                <a:solidFill>
                  <a:schemeClr val="accent5"/>
                </a:solidFill>
                <a:latin typeface="Roboto"/>
                <a:ea typeface="Roboto"/>
                <a:cs typeface="Roboto"/>
                <a:sym typeface="Roboto"/>
                <a:hlinkClick r:id="rId8">
                  <a:extLst>
                    <a:ext uri="{A12FA001-AC4F-418D-AE19-62706E023703}">
                      <ahyp:hlinkClr val="tx"/>
                    </a:ext>
                  </a:extLst>
                </a:hlinkClick>
              </a:rPr>
              <a:t>Fair Work in Australia | Workplace Employment Law | Employsure</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rPr b="1" lang="en" u="sng">
                <a:latin typeface="Roboto"/>
                <a:ea typeface="Roboto"/>
                <a:cs typeface="Roboto"/>
                <a:sym typeface="Roboto"/>
              </a:rPr>
              <a:t>Hypothesis</a:t>
            </a:r>
            <a:r>
              <a:rPr lang="en">
                <a:latin typeface="Roboto"/>
                <a:ea typeface="Roboto"/>
                <a:cs typeface="Roboto"/>
                <a:sym typeface="Roboto"/>
              </a:rPr>
              <a:t> - </a:t>
            </a:r>
            <a:r>
              <a:rPr lang="en" u="sng">
                <a:solidFill>
                  <a:schemeClr val="hlink"/>
                </a:solidFill>
                <a:latin typeface="Roboto"/>
                <a:ea typeface="Roboto"/>
                <a:cs typeface="Roboto"/>
                <a:sym typeface="Roboto"/>
                <a:hlinkClick r:id="rId9"/>
              </a:rPr>
              <a:t>https://www.farmonline.com.au/story/7316454/chicken-giving-lamb-and-beef-a-run-for-their-money/</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rPr b="1" lang="en" u="sng">
                <a:latin typeface="Roboto"/>
                <a:ea typeface="Roboto"/>
                <a:cs typeface="Roboto"/>
                <a:sym typeface="Roboto"/>
              </a:rPr>
              <a:t>Sydney, Australia</a:t>
            </a:r>
            <a:endParaRPr b="1" u="sng">
              <a:latin typeface="Roboto"/>
              <a:ea typeface="Roboto"/>
              <a:cs typeface="Roboto"/>
              <a:sym typeface="Roboto"/>
            </a:endParaRPr>
          </a:p>
          <a:p>
            <a:pPr indent="0" lvl="0" marL="0" rtl="0" algn="l">
              <a:spcBef>
                <a:spcPts val="0"/>
              </a:spcBef>
              <a:spcAft>
                <a:spcPts val="0"/>
              </a:spcAft>
              <a:buNone/>
            </a:pPr>
            <a:r>
              <a:rPr lang="en" u="sng">
                <a:solidFill>
                  <a:schemeClr val="hlink"/>
                </a:solidFill>
                <a:latin typeface="Roboto"/>
                <a:ea typeface="Roboto"/>
                <a:cs typeface="Roboto"/>
                <a:sym typeface="Roboto"/>
                <a:hlinkClick r:id="rId10"/>
              </a:rPr>
              <a:t>Five Countries That Consume The Most Chicken - Taste Inc</a:t>
            </a:r>
            <a:endParaRPr>
              <a:latin typeface="Roboto"/>
              <a:ea typeface="Roboto"/>
              <a:cs typeface="Roboto"/>
              <a:sym typeface="Roboto"/>
            </a:endParaRPr>
          </a:p>
          <a:p>
            <a:pPr indent="0" lvl="0" marL="0" rtl="0" algn="l">
              <a:spcBef>
                <a:spcPts val="0"/>
              </a:spcBef>
              <a:spcAft>
                <a:spcPts val="0"/>
              </a:spcAft>
              <a:buNone/>
            </a:pPr>
            <a:r>
              <a:rPr lang="en" u="sng">
                <a:solidFill>
                  <a:schemeClr val="hlink"/>
                </a:solidFill>
                <a:latin typeface="Roboto"/>
                <a:ea typeface="Roboto"/>
                <a:cs typeface="Roboto"/>
                <a:sym typeface="Roboto"/>
                <a:hlinkClick r:id="rId11"/>
              </a:rPr>
              <a:t>FACTS ABOUT SYDNEY • 84 Fun &amp; Interesting Sydney Facts (jonesaroundtheworld.com)</a:t>
            </a:r>
            <a:endParaRPr>
              <a:latin typeface="Roboto"/>
              <a:ea typeface="Roboto"/>
              <a:cs typeface="Roboto"/>
              <a:sym typeface="Robo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sp>
        <p:nvSpPr>
          <p:cNvPr id="81" name="Google Shape;81;p15"/>
          <p:cNvSpPr txBox="1"/>
          <p:nvPr>
            <p:ph type="title"/>
          </p:nvPr>
        </p:nvSpPr>
        <p:spPr>
          <a:xfrm>
            <a:off x="311700" y="478313"/>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3020"/>
              <a:t>Promotion </a:t>
            </a:r>
            <a:endParaRPr b="1" sz="3020"/>
          </a:p>
          <a:p>
            <a:pPr indent="0" lvl="0" marL="0" rtl="0" algn="l">
              <a:spcBef>
                <a:spcPts val="0"/>
              </a:spcBef>
              <a:spcAft>
                <a:spcPts val="0"/>
              </a:spcAft>
              <a:buSzPts val="990"/>
              <a:buNone/>
            </a:pPr>
            <a:r>
              <a:t/>
            </a:r>
            <a:endParaRPr b="1" sz="3020"/>
          </a:p>
        </p:txBody>
      </p:sp>
      <p:sp>
        <p:nvSpPr>
          <p:cNvPr id="82" name="Google Shape;82;p15"/>
          <p:cNvSpPr txBox="1"/>
          <p:nvPr/>
        </p:nvSpPr>
        <p:spPr>
          <a:xfrm>
            <a:off x="2982700" y="1351725"/>
            <a:ext cx="3048900" cy="3515700"/>
          </a:xfrm>
          <a:prstGeom prst="rect">
            <a:avLst/>
          </a:prstGeom>
          <a:noFill/>
          <a:ln>
            <a:noFill/>
          </a:ln>
        </p:spPr>
        <p:txBody>
          <a:bodyPr anchorCtr="0" anchor="t" bIns="91425" lIns="91425" spcFirstLastPara="1" rIns="91425" wrap="square" tIns="91425">
            <a:spAutoFit/>
          </a:bodyPr>
          <a:lstStyle/>
          <a:p>
            <a:pPr indent="-323850" lvl="0" marL="457200" rtl="0" algn="l">
              <a:lnSpc>
                <a:spcPct val="115000"/>
              </a:lnSpc>
              <a:spcBef>
                <a:spcPts val="0"/>
              </a:spcBef>
              <a:spcAft>
                <a:spcPts val="0"/>
              </a:spcAft>
              <a:buSzPts val="1500"/>
              <a:buFont typeface="Roboto"/>
              <a:buChar char="●"/>
            </a:pPr>
            <a:r>
              <a:rPr lang="en" sz="1500">
                <a:latin typeface="Roboto"/>
                <a:ea typeface="Roboto"/>
                <a:cs typeface="Roboto"/>
                <a:sym typeface="Roboto"/>
              </a:rPr>
              <a:t>Chick-Fil-A is spending heavily on TV advertising for coupon sales.</a:t>
            </a:r>
            <a:endParaRPr sz="1500">
              <a:latin typeface="Roboto"/>
              <a:ea typeface="Roboto"/>
              <a:cs typeface="Roboto"/>
              <a:sym typeface="Roboto"/>
            </a:endParaRPr>
          </a:p>
          <a:p>
            <a:pPr indent="-323850" lvl="0" marL="457200" rtl="0" algn="l">
              <a:lnSpc>
                <a:spcPct val="115000"/>
              </a:lnSpc>
              <a:spcBef>
                <a:spcPts val="0"/>
              </a:spcBef>
              <a:spcAft>
                <a:spcPts val="0"/>
              </a:spcAft>
              <a:buSzPts val="1500"/>
              <a:buFont typeface="Roboto"/>
              <a:buChar char="●"/>
            </a:pPr>
            <a:r>
              <a:rPr lang="en" sz="1500">
                <a:latin typeface="Roboto"/>
                <a:ea typeface="Roboto"/>
                <a:cs typeface="Roboto"/>
                <a:sym typeface="Roboto"/>
              </a:rPr>
              <a:t>Engage with customers creatively through low cost channels by offering promos to boost revenue and sales. </a:t>
            </a:r>
            <a:endParaRPr sz="1500">
              <a:latin typeface="Roboto"/>
              <a:ea typeface="Roboto"/>
              <a:cs typeface="Roboto"/>
              <a:sym typeface="Roboto"/>
            </a:endParaRPr>
          </a:p>
          <a:p>
            <a:pPr indent="-317500" lvl="0" marL="457200" rtl="0" algn="l">
              <a:lnSpc>
                <a:spcPct val="115000"/>
              </a:lnSpc>
              <a:spcBef>
                <a:spcPts val="0"/>
              </a:spcBef>
              <a:spcAft>
                <a:spcPts val="0"/>
              </a:spcAft>
              <a:buSzPts val="1400"/>
              <a:buFont typeface="Roboto"/>
              <a:buChar char="●"/>
            </a:pPr>
            <a:r>
              <a:rPr lang="en">
                <a:latin typeface="Roboto"/>
                <a:ea typeface="Roboto"/>
                <a:cs typeface="Roboto"/>
                <a:sym typeface="Roboto"/>
              </a:rPr>
              <a:t>Most profitable months for promotions are December, November and September based on the latest past year data.</a:t>
            </a:r>
            <a:endParaRPr>
              <a:latin typeface="Roboto"/>
              <a:ea typeface="Roboto"/>
              <a:cs typeface="Roboto"/>
              <a:sym typeface="Roboto"/>
            </a:endParaRPr>
          </a:p>
        </p:txBody>
      </p:sp>
      <p:pic>
        <p:nvPicPr>
          <p:cNvPr id="83" name="Google Shape;83;p15"/>
          <p:cNvPicPr preferRelativeResize="0"/>
          <p:nvPr/>
        </p:nvPicPr>
        <p:blipFill>
          <a:blip r:embed="rId3">
            <a:alphaModFix/>
          </a:blip>
          <a:stretch>
            <a:fillRect/>
          </a:stretch>
        </p:blipFill>
        <p:spPr>
          <a:xfrm>
            <a:off x="6875500" y="0"/>
            <a:ext cx="2268500" cy="1275534"/>
          </a:xfrm>
          <a:prstGeom prst="rect">
            <a:avLst/>
          </a:prstGeom>
          <a:noFill/>
          <a:ln cap="flat" cmpd="sng" w="9525">
            <a:solidFill>
              <a:schemeClr val="dk2"/>
            </a:solidFill>
            <a:prstDash val="solid"/>
            <a:round/>
            <a:headEnd len="sm" w="sm" type="none"/>
            <a:tailEnd len="sm" w="sm" type="none"/>
          </a:ln>
        </p:spPr>
      </p:pic>
      <p:pic>
        <p:nvPicPr>
          <p:cNvPr id="84" name="Google Shape;84;p15"/>
          <p:cNvPicPr preferRelativeResize="0"/>
          <p:nvPr/>
        </p:nvPicPr>
        <p:blipFill>
          <a:blip r:embed="rId4">
            <a:alphaModFix/>
          </a:blip>
          <a:stretch>
            <a:fillRect/>
          </a:stretch>
        </p:blipFill>
        <p:spPr>
          <a:xfrm>
            <a:off x="6183050" y="1544125"/>
            <a:ext cx="2890400" cy="3121600"/>
          </a:xfrm>
          <a:prstGeom prst="rect">
            <a:avLst/>
          </a:prstGeom>
          <a:noFill/>
          <a:ln cap="flat" cmpd="sng" w="9525">
            <a:solidFill>
              <a:schemeClr val="dk2"/>
            </a:solidFill>
            <a:prstDash val="solid"/>
            <a:round/>
            <a:headEnd len="sm" w="sm" type="none"/>
            <a:tailEnd len="sm" w="sm" type="none"/>
          </a:ln>
        </p:spPr>
      </p:pic>
      <p:pic>
        <p:nvPicPr>
          <p:cNvPr id="85" name="Google Shape;85;p15"/>
          <p:cNvPicPr preferRelativeResize="0"/>
          <p:nvPr/>
        </p:nvPicPr>
        <p:blipFill>
          <a:blip r:embed="rId5">
            <a:alphaModFix/>
          </a:blip>
          <a:stretch>
            <a:fillRect/>
          </a:stretch>
        </p:blipFill>
        <p:spPr>
          <a:xfrm>
            <a:off x="153350" y="1504125"/>
            <a:ext cx="2890399" cy="3161600"/>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16"/>
          <p:cNvSpPr txBox="1"/>
          <p:nvPr>
            <p:ph type="title"/>
          </p:nvPr>
        </p:nvSpPr>
        <p:spPr>
          <a:xfrm>
            <a:off x="311700" y="479063"/>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000"/>
              <a:t>Price </a:t>
            </a:r>
            <a:endParaRPr b="1" sz="3000"/>
          </a:p>
        </p:txBody>
      </p:sp>
      <p:sp>
        <p:nvSpPr>
          <p:cNvPr id="91" name="Google Shape;91;p16"/>
          <p:cNvSpPr txBox="1"/>
          <p:nvPr/>
        </p:nvSpPr>
        <p:spPr>
          <a:xfrm>
            <a:off x="3844375" y="1419375"/>
            <a:ext cx="5130600" cy="36573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SzPts val="1400"/>
              <a:buFont typeface="Roboto"/>
              <a:buChar char="●"/>
            </a:pPr>
            <a:r>
              <a:rPr lang="en">
                <a:latin typeface="Roboto"/>
                <a:ea typeface="Roboto"/>
                <a:cs typeface="Roboto"/>
                <a:sym typeface="Roboto"/>
              </a:rPr>
              <a:t>Average unit price for Chick-fil-A is the highest in latest year data compared to competitors.</a:t>
            </a:r>
            <a:endParaRPr>
              <a:latin typeface="Roboto"/>
              <a:ea typeface="Roboto"/>
              <a:cs typeface="Roboto"/>
              <a:sym typeface="Roboto"/>
            </a:endParaRPr>
          </a:p>
          <a:p>
            <a:pPr indent="0" lvl="0" marL="457200" rtl="0" algn="l">
              <a:lnSpc>
                <a:spcPct val="115000"/>
              </a:lnSpc>
              <a:spcBef>
                <a:spcPts val="0"/>
              </a:spcBef>
              <a:spcAft>
                <a:spcPts val="0"/>
              </a:spcAft>
              <a:buNone/>
            </a:pPr>
            <a:r>
              <a:t/>
            </a:r>
            <a:endParaRPr sz="1000">
              <a:latin typeface="Roboto"/>
              <a:ea typeface="Roboto"/>
              <a:cs typeface="Roboto"/>
              <a:sym typeface="Roboto"/>
            </a:endParaRPr>
          </a:p>
          <a:p>
            <a:pPr indent="-317500" lvl="0" marL="457200" rtl="0" algn="l">
              <a:lnSpc>
                <a:spcPct val="115000"/>
              </a:lnSpc>
              <a:spcBef>
                <a:spcPts val="0"/>
              </a:spcBef>
              <a:spcAft>
                <a:spcPts val="0"/>
              </a:spcAft>
              <a:buSzPts val="1400"/>
              <a:buFont typeface="Roboto"/>
              <a:buChar char="●"/>
            </a:pPr>
            <a:r>
              <a:rPr lang="en">
                <a:latin typeface="Roboto"/>
                <a:ea typeface="Roboto"/>
                <a:cs typeface="Roboto"/>
                <a:sym typeface="Roboto"/>
              </a:rPr>
              <a:t>This rise in cost may be due to increase in cost of ingredients for Chick-fil-A as well as high cost of spending for advertising through TV promotions as </a:t>
            </a:r>
            <a:r>
              <a:rPr lang="en">
                <a:latin typeface="Roboto"/>
                <a:ea typeface="Roboto"/>
                <a:cs typeface="Roboto"/>
                <a:sym typeface="Roboto"/>
              </a:rPr>
              <a:t>mentioned</a:t>
            </a:r>
            <a:r>
              <a:rPr lang="en">
                <a:latin typeface="Roboto"/>
                <a:ea typeface="Roboto"/>
                <a:cs typeface="Roboto"/>
                <a:sym typeface="Roboto"/>
              </a:rPr>
              <a:t> earlier.</a:t>
            </a:r>
            <a:endParaRPr>
              <a:latin typeface="Roboto"/>
              <a:ea typeface="Roboto"/>
              <a:cs typeface="Roboto"/>
              <a:sym typeface="Roboto"/>
            </a:endParaRPr>
          </a:p>
          <a:p>
            <a:pPr indent="0" lvl="0" marL="457200" rtl="0" algn="l">
              <a:lnSpc>
                <a:spcPct val="115000"/>
              </a:lnSpc>
              <a:spcBef>
                <a:spcPts val="0"/>
              </a:spcBef>
              <a:spcAft>
                <a:spcPts val="0"/>
              </a:spcAft>
              <a:buNone/>
            </a:pPr>
            <a:r>
              <a:t/>
            </a:r>
            <a:endParaRPr sz="1000">
              <a:latin typeface="Roboto"/>
              <a:ea typeface="Roboto"/>
              <a:cs typeface="Roboto"/>
              <a:sym typeface="Roboto"/>
            </a:endParaRPr>
          </a:p>
          <a:p>
            <a:pPr indent="-317500" lvl="0" marL="457200" rtl="0" algn="l">
              <a:lnSpc>
                <a:spcPct val="115000"/>
              </a:lnSpc>
              <a:spcBef>
                <a:spcPts val="0"/>
              </a:spcBef>
              <a:spcAft>
                <a:spcPts val="0"/>
              </a:spcAft>
              <a:buSzPts val="1400"/>
              <a:buFont typeface="Roboto"/>
              <a:buChar char="●"/>
            </a:pPr>
            <a:r>
              <a:rPr lang="en">
                <a:latin typeface="Roboto"/>
                <a:ea typeface="Roboto"/>
                <a:cs typeface="Roboto"/>
                <a:sym typeface="Roboto"/>
              </a:rPr>
              <a:t>Even Wendy’s, our bottom competitor, have managed to bring down their cost significantly from 2016, marketers might have to look for alternative promotion platforms  to creatively engage customers and reduce unit price.</a:t>
            </a:r>
            <a:endParaRPr>
              <a:latin typeface="Roboto"/>
              <a:ea typeface="Roboto"/>
              <a:cs typeface="Roboto"/>
              <a:sym typeface="Roboto"/>
            </a:endParaRPr>
          </a:p>
          <a:p>
            <a:pPr indent="0" lvl="0" marL="457200" rtl="0" algn="l">
              <a:lnSpc>
                <a:spcPct val="115000"/>
              </a:lnSpc>
              <a:spcBef>
                <a:spcPts val="0"/>
              </a:spcBef>
              <a:spcAft>
                <a:spcPts val="0"/>
              </a:spcAft>
              <a:buNone/>
            </a:pPr>
            <a:r>
              <a:t/>
            </a:r>
            <a:endParaRPr sz="1000">
              <a:latin typeface="Roboto"/>
              <a:ea typeface="Roboto"/>
              <a:cs typeface="Roboto"/>
              <a:sym typeface="Roboto"/>
            </a:endParaRPr>
          </a:p>
          <a:p>
            <a:pPr indent="-317500" lvl="0" marL="457200" rtl="0" algn="l">
              <a:lnSpc>
                <a:spcPct val="115000"/>
              </a:lnSpc>
              <a:spcBef>
                <a:spcPts val="0"/>
              </a:spcBef>
              <a:spcAft>
                <a:spcPts val="0"/>
              </a:spcAft>
              <a:buSzPts val="1400"/>
              <a:buFont typeface="Roboto"/>
              <a:buChar char="●"/>
            </a:pPr>
            <a:r>
              <a:rPr lang="en">
                <a:latin typeface="Roboto"/>
                <a:ea typeface="Roboto"/>
                <a:cs typeface="Roboto"/>
                <a:sym typeface="Roboto"/>
              </a:rPr>
              <a:t>Bringing unit price down would increase customer portfolio.</a:t>
            </a:r>
            <a:endParaRPr>
              <a:latin typeface="Roboto"/>
              <a:ea typeface="Roboto"/>
              <a:cs typeface="Roboto"/>
              <a:sym typeface="Roboto"/>
            </a:endParaRPr>
          </a:p>
        </p:txBody>
      </p:sp>
      <p:pic>
        <p:nvPicPr>
          <p:cNvPr id="92" name="Google Shape;92;p16"/>
          <p:cNvPicPr preferRelativeResize="0"/>
          <p:nvPr/>
        </p:nvPicPr>
        <p:blipFill>
          <a:blip r:embed="rId3">
            <a:alphaModFix/>
          </a:blip>
          <a:stretch>
            <a:fillRect/>
          </a:stretch>
        </p:blipFill>
        <p:spPr>
          <a:xfrm>
            <a:off x="7446575" y="0"/>
            <a:ext cx="1697425" cy="1259350"/>
          </a:xfrm>
          <a:prstGeom prst="rect">
            <a:avLst/>
          </a:prstGeom>
          <a:noFill/>
          <a:ln cap="flat" cmpd="sng" w="9525">
            <a:solidFill>
              <a:srgbClr val="000000"/>
            </a:solidFill>
            <a:prstDash val="solid"/>
            <a:round/>
            <a:headEnd len="sm" w="sm" type="none"/>
            <a:tailEnd len="sm" w="sm" type="none"/>
          </a:ln>
        </p:spPr>
      </p:pic>
      <p:pic>
        <p:nvPicPr>
          <p:cNvPr id="93" name="Google Shape;93;p16"/>
          <p:cNvPicPr preferRelativeResize="0"/>
          <p:nvPr/>
        </p:nvPicPr>
        <p:blipFill>
          <a:blip r:embed="rId4">
            <a:alphaModFix/>
          </a:blip>
          <a:stretch>
            <a:fillRect/>
          </a:stretch>
        </p:blipFill>
        <p:spPr>
          <a:xfrm>
            <a:off x="178900" y="1414238"/>
            <a:ext cx="3539574" cy="3563437"/>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7"/>
          <p:cNvSpPr txBox="1"/>
          <p:nvPr>
            <p:ph type="title"/>
          </p:nvPr>
        </p:nvSpPr>
        <p:spPr>
          <a:xfrm>
            <a:off x="311700" y="466988"/>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000"/>
              <a:t>Place</a:t>
            </a:r>
            <a:endParaRPr b="1" sz="3000"/>
          </a:p>
        </p:txBody>
      </p:sp>
      <p:sp>
        <p:nvSpPr>
          <p:cNvPr id="99" name="Google Shape;99;p17"/>
          <p:cNvSpPr txBox="1"/>
          <p:nvPr/>
        </p:nvSpPr>
        <p:spPr>
          <a:xfrm>
            <a:off x="349175" y="1665250"/>
            <a:ext cx="4222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100" name="Google Shape;100;p17"/>
          <p:cNvSpPr txBox="1"/>
          <p:nvPr/>
        </p:nvSpPr>
        <p:spPr>
          <a:xfrm>
            <a:off x="529175" y="1312125"/>
            <a:ext cx="3633300" cy="19086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Roboto"/>
              <a:buChar char="●"/>
            </a:pPr>
            <a:r>
              <a:rPr lang="en">
                <a:latin typeface="Roboto"/>
                <a:ea typeface="Roboto"/>
                <a:cs typeface="Roboto"/>
                <a:sym typeface="Roboto"/>
              </a:rPr>
              <a:t>Internal focus should be for moving to Wyoming as that is the largest state in US that Chick-fil-A has not grabbed market share.</a:t>
            </a:r>
            <a:endParaRPr>
              <a:latin typeface="Roboto"/>
              <a:ea typeface="Roboto"/>
              <a:cs typeface="Roboto"/>
              <a:sym typeface="Roboto"/>
            </a:endParaRPr>
          </a:p>
          <a:p>
            <a:pPr indent="0" lvl="0" marL="457200" rtl="0" algn="l">
              <a:spcBef>
                <a:spcPts val="0"/>
              </a:spcBef>
              <a:spcAft>
                <a:spcPts val="0"/>
              </a:spcAft>
              <a:buNone/>
            </a:pPr>
            <a:r>
              <a:t/>
            </a:r>
            <a:endParaRPr>
              <a:latin typeface="Roboto"/>
              <a:ea typeface="Roboto"/>
              <a:cs typeface="Roboto"/>
              <a:sym typeface="Roboto"/>
            </a:endParaRPr>
          </a:p>
          <a:p>
            <a:pPr indent="-317500" lvl="0" marL="457200" rtl="0" algn="l">
              <a:spcBef>
                <a:spcPts val="0"/>
              </a:spcBef>
              <a:spcAft>
                <a:spcPts val="0"/>
              </a:spcAft>
              <a:buSzPts val="1400"/>
              <a:buFont typeface="Roboto"/>
              <a:buChar char="●"/>
            </a:pPr>
            <a:r>
              <a:rPr lang="en">
                <a:latin typeface="Roboto"/>
                <a:ea typeface="Roboto"/>
                <a:cs typeface="Roboto"/>
                <a:sym typeface="Roboto"/>
              </a:rPr>
              <a:t>Highest amount of final sales were observed in the states below in different regions --</a:t>
            </a:r>
            <a:endParaRPr>
              <a:latin typeface="Roboto"/>
              <a:ea typeface="Roboto"/>
              <a:cs typeface="Roboto"/>
              <a:sym typeface="Roboto"/>
            </a:endParaRPr>
          </a:p>
        </p:txBody>
      </p:sp>
      <p:pic>
        <p:nvPicPr>
          <p:cNvPr id="101" name="Google Shape;101;p17"/>
          <p:cNvPicPr preferRelativeResize="0"/>
          <p:nvPr/>
        </p:nvPicPr>
        <p:blipFill>
          <a:blip r:embed="rId3">
            <a:alphaModFix/>
          </a:blip>
          <a:stretch>
            <a:fillRect/>
          </a:stretch>
        </p:blipFill>
        <p:spPr>
          <a:xfrm>
            <a:off x="4242050" y="1388325"/>
            <a:ext cx="4825350" cy="3596100"/>
          </a:xfrm>
          <a:prstGeom prst="rect">
            <a:avLst/>
          </a:prstGeom>
          <a:noFill/>
          <a:ln cap="flat" cmpd="sng" w="9525">
            <a:solidFill>
              <a:schemeClr val="dk2"/>
            </a:solidFill>
            <a:prstDash val="solid"/>
            <a:round/>
            <a:headEnd len="sm" w="sm" type="none"/>
            <a:tailEnd len="sm" w="sm" type="none"/>
          </a:ln>
        </p:spPr>
      </p:pic>
      <p:pic>
        <p:nvPicPr>
          <p:cNvPr id="102" name="Google Shape;102;p17"/>
          <p:cNvPicPr preferRelativeResize="0"/>
          <p:nvPr/>
        </p:nvPicPr>
        <p:blipFill>
          <a:blip r:embed="rId4">
            <a:alphaModFix/>
          </a:blip>
          <a:stretch>
            <a:fillRect/>
          </a:stretch>
        </p:blipFill>
        <p:spPr>
          <a:xfrm>
            <a:off x="7321625" y="31350"/>
            <a:ext cx="1822375" cy="1216475"/>
          </a:xfrm>
          <a:prstGeom prst="rect">
            <a:avLst/>
          </a:prstGeom>
          <a:noFill/>
          <a:ln cap="flat" cmpd="sng" w="28575">
            <a:solidFill>
              <a:schemeClr val="dk2"/>
            </a:solidFill>
            <a:prstDash val="solid"/>
            <a:round/>
            <a:headEnd len="sm" w="sm" type="none"/>
            <a:tailEnd len="sm" w="sm" type="none"/>
          </a:ln>
        </p:spPr>
      </p:pic>
      <p:pic>
        <p:nvPicPr>
          <p:cNvPr id="103" name="Google Shape;103;p17"/>
          <p:cNvPicPr preferRelativeResize="0"/>
          <p:nvPr/>
        </p:nvPicPr>
        <p:blipFill>
          <a:blip r:embed="rId5">
            <a:alphaModFix/>
          </a:blip>
          <a:stretch>
            <a:fillRect/>
          </a:stretch>
        </p:blipFill>
        <p:spPr>
          <a:xfrm>
            <a:off x="1067088" y="3190949"/>
            <a:ext cx="958634" cy="879026"/>
          </a:xfrm>
          <a:prstGeom prst="rect">
            <a:avLst/>
          </a:prstGeom>
          <a:noFill/>
          <a:ln>
            <a:noFill/>
          </a:ln>
        </p:spPr>
      </p:pic>
      <p:pic>
        <p:nvPicPr>
          <p:cNvPr id="104" name="Google Shape;104;p17"/>
          <p:cNvPicPr preferRelativeResize="0"/>
          <p:nvPr/>
        </p:nvPicPr>
        <p:blipFill>
          <a:blip r:embed="rId6">
            <a:alphaModFix/>
          </a:blip>
          <a:stretch>
            <a:fillRect/>
          </a:stretch>
        </p:blipFill>
        <p:spPr>
          <a:xfrm>
            <a:off x="2248951" y="3189488"/>
            <a:ext cx="958625" cy="881950"/>
          </a:xfrm>
          <a:prstGeom prst="rect">
            <a:avLst/>
          </a:prstGeom>
          <a:noFill/>
          <a:ln>
            <a:noFill/>
          </a:ln>
        </p:spPr>
      </p:pic>
      <p:pic>
        <p:nvPicPr>
          <p:cNvPr id="105" name="Google Shape;105;p17"/>
          <p:cNvPicPr preferRelativeResize="0"/>
          <p:nvPr/>
        </p:nvPicPr>
        <p:blipFill>
          <a:blip r:embed="rId7">
            <a:alphaModFix/>
          </a:blip>
          <a:stretch>
            <a:fillRect/>
          </a:stretch>
        </p:blipFill>
        <p:spPr>
          <a:xfrm>
            <a:off x="2355313" y="4188288"/>
            <a:ext cx="898300" cy="891927"/>
          </a:xfrm>
          <a:prstGeom prst="rect">
            <a:avLst/>
          </a:prstGeom>
          <a:noFill/>
          <a:ln>
            <a:noFill/>
          </a:ln>
        </p:spPr>
      </p:pic>
      <p:pic>
        <p:nvPicPr>
          <p:cNvPr id="106" name="Google Shape;106;p17"/>
          <p:cNvPicPr preferRelativeResize="0"/>
          <p:nvPr/>
        </p:nvPicPr>
        <p:blipFill>
          <a:blip r:embed="rId8">
            <a:alphaModFix/>
          </a:blip>
          <a:stretch>
            <a:fillRect/>
          </a:stretch>
        </p:blipFill>
        <p:spPr>
          <a:xfrm>
            <a:off x="1097251" y="4197625"/>
            <a:ext cx="898300" cy="873255"/>
          </a:xfrm>
          <a:prstGeom prst="rect">
            <a:avLst/>
          </a:prstGeom>
          <a:noFill/>
          <a:ln>
            <a:noFill/>
          </a:ln>
        </p:spPr>
      </p:pic>
      <p:sp>
        <p:nvSpPr>
          <p:cNvPr id="107" name="Google Shape;107;p17"/>
          <p:cNvSpPr txBox="1"/>
          <p:nvPr/>
        </p:nvSpPr>
        <p:spPr>
          <a:xfrm>
            <a:off x="5423925" y="2571750"/>
            <a:ext cx="6429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800">
                <a:latin typeface="Roboto"/>
                <a:ea typeface="Roboto"/>
                <a:cs typeface="Roboto"/>
                <a:sym typeface="Roboto"/>
              </a:rPr>
              <a:t>Potential entry </a:t>
            </a:r>
            <a:endParaRPr b="1" sz="800">
              <a:latin typeface="Roboto"/>
              <a:ea typeface="Roboto"/>
              <a:cs typeface="Roboto"/>
              <a:sym typeface="Robo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18"/>
          <p:cNvSpPr txBox="1"/>
          <p:nvPr>
            <p:ph type="title"/>
          </p:nvPr>
        </p:nvSpPr>
        <p:spPr>
          <a:xfrm>
            <a:off x="308275" y="496288"/>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000"/>
              <a:t>Product</a:t>
            </a:r>
            <a:endParaRPr b="1" sz="3000"/>
          </a:p>
        </p:txBody>
      </p:sp>
      <p:pic>
        <p:nvPicPr>
          <p:cNvPr id="113" name="Google Shape;113;p18"/>
          <p:cNvPicPr preferRelativeResize="0"/>
          <p:nvPr/>
        </p:nvPicPr>
        <p:blipFill>
          <a:blip r:embed="rId3">
            <a:alphaModFix/>
          </a:blip>
          <a:stretch>
            <a:fillRect/>
          </a:stretch>
        </p:blipFill>
        <p:spPr>
          <a:xfrm>
            <a:off x="7846450" y="0"/>
            <a:ext cx="1297550" cy="1276224"/>
          </a:xfrm>
          <a:prstGeom prst="rect">
            <a:avLst/>
          </a:prstGeom>
          <a:noFill/>
          <a:ln>
            <a:noFill/>
          </a:ln>
        </p:spPr>
      </p:pic>
      <p:sp>
        <p:nvSpPr>
          <p:cNvPr id="114" name="Google Shape;114;p18"/>
          <p:cNvSpPr txBox="1"/>
          <p:nvPr/>
        </p:nvSpPr>
        <p:spPr>
          <a:xfrm>
            <a:off x="3188125" y="1338350"/>
            <a:ext cx="2760900" cy="34170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Roboto"/>
              <a:buChar char="●"/>
            </a:pPr>
            <a:r>
              <a:rPr lang="en">
                <a:latin typeface="Roboto"/>
                <a:ea typeface="Roboto"/>
                <a:cs typeface="Roboto"/>
                <a:sym typeface="Roboto"/>
              </a:rPr>
              <a:t>Comparing the final sales (on left) and quantity (on right) based on product category, it is evident that Chick-fil-A needs to promote their ice cream category better in order to increase client portfolio and revenue streams. </a:t>
            </a:r>
            <a:endParaRPr>
              <a:latin typeface="Roboto"/>
              <a:ea typeface="Roboto"/>
              <a:cs typeface="Roboto"/>
              <a:sym typeface="Roboto"/>
            </a:endParaRPr>
          </a:p>
          <a:p>
            <a:pPr indent="0" lvl="0" marL="457200" rtl="0" algn="l">
              <a:spcBef>
                <a:spcPts val="0"/>
              </a:spcBef>
              <a:spcAft>
                <a:spcPts val="0"/>
              </a:spcAft>
              <a:buNone/>
            </a:pPr>
            <a:r>
              <a:t/>
            </a:r>
            <a:endParaRPr>
              <a:latin typeface="Roboto"/>
              <a:ea typeface="Roboto"/>
              <a:cs typeface="Roboto"/>
              <a:sym typeface="Roboto"/>
            </a:endParaRPr>
          </a:p>
          <a:p>
            <a:pPr indent="-317500" lvl="0" marL="457200" rtl="0" algn="l">
              <a:spcBef>
                <a:spcPts val="0"/>
              </a:spcBef>
              <a:spcAft>
                <a:spcPts val="0"/>
              </a:spcAft>
              <a:buSzPts val="1400"/>
              <a:buFont typeface="Roboto"/>
              <a:buChar char="●"/>
            </a:pPr>
            <a:r>
              <a:rPr lang="en">
                <a:latin typeface="Roboto"/>
                <a:ea typeface="Roboto"/>
                <a:cs typeface="Roboto"/>
                <a:sym typeface="Roboto"/>
              </a:rPr>
              <a:t>We are far behind on sales from ice cream, a major category, even compared to Wendy’s who is a lesser competitor of the 3.</a:t>
            </a:r>
            <a:endParaRPr>
              <a:latin typeface="Roboto"/>
              <a:ea typeface="Roboto"/>
              <a:cs typeface="Roboto"/>
              <a:sym typeface="Roboto"/>
            </a:endParaRPr>
          </a:p>
        </p:txBody>
      </p:sp>
      <p:pic>
        <p:nvPicPr>
          <p:cNvPr id="115" name="Google Shape;115;p18"/>
          <p:cNvPicPr preferRelativeResize="0"/>
          <p:nvPr/>
        </p:nvPicPr>
        <p:blipFill>
          <a:blip r:embed="rId4">
            <a:alphaModFix/>
          </a:blip>
          <a:stretch>
            <a:fillRect/>
          </a:stretch>
        </p:blipFill>
        <p:spPr>
          <a:xfrm>
            <a:off x="5949025" y="1428625"/>
            <a:ext cx="3042575" cy="3264150"/>
          </a:xfrm>
          <a:prstGeom prst="rect">
            <a:avLst/>
          </a:prstGeom>
          <a:noFill/>
          <a:ln cap="flat" cmpd="sng" w="9525">
            <a:solidFill>
              <a:schemeClr val="dk2"/>
            </a:solidFill>
            <a:prstDash val="solid"/>
            <a:round/>
            <a:headEnd len="sm" w="sm" type="none"/>
            <a:tailEnd len="sm" w="sm" type="none"/>
          </a:ln>
        </p:spPr>
      </p:pic>
      <p:pic>
        <p:nvPicPr>
          <p:cNvPr id="116" name="Google Shape;116;p18"/>
          <p:cNvPicPr preferRelativeResize="0"/>
          <p:nvPr/>
        </p:nvPicPr>
        <p:blipFill>
          <a:blip r:embed="rId5">
            <a:alphaModFix/>
          </a:blip>
          <a:stretch>
            <a:fillRect/>
          </a:stretch>
        </p:blipFill>
        <p:spPr>
          <a:xfrm>
            <a:off x="152400" y="1428625"/>
            <a:ext cx="3175450" cy="3264149"/>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19"/>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000"/>
              <a:t>4 Ps Implications</a:t>
            </a:r>
            <a:endParaRPr b="1" sz="3000"/>
          </a:p>
        </p:txBody>
      </p:sp>
      <p:sp>
        <p:nvSpPr>
          <p:cNvPr id="122" name="Google Shape;122;p19"/>
          <p:cNvSpPr txBox="1"/>
          <p:nvPr/>
        </p:nvSpPr>
        <p:spPr>
          <a:xfrm>
            <a:off x="311725" y="1454875"/>
            <a:ext cx="8689500" cy="338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u="sng">
                <a:solidFill>
                  <a:schemeClr val="dk1"/>
                </a:solidFill>
                <a:latin typeface="Roboto"/>
                <a:ea typeface="Roboto"/>
                <a:cs typeface="Roboto"/>
                <a:sym typeface="Roboto"/>
              </a:rPr>
              <a:t>What does this mean for marketers at Chick-fil-A?</a:t>
            </a:r>
            <a:endParaRPr b="1" sz="1600" u="sng">
              <a:solidFill>
                <a:schemeClr val="dk1"/>
              </a:solidFill>
              <a:latin typeface="Roboto"/>
              <a:ea typeface="Roboto"/>
              <a:cs typeface="Roboto"/>
              <a:sym typeface="Roboto"/>
            </a:endParaRPr>
          </a:p>
          <a:p>
            <a:pPr indent="0" lvl="0" marL="0" rtl="0" algn="l">
              <a:spcBef>
                <a:spcPts val="0"/>
              </a:spcBef>
              <a:spcAft>
                <a:spcPts val="0"/>
              </a:spcAft>
              <a:buNone/>
            </a:pPr>
            <a:r>
              <a:t/>
            </a:r>
            <a:endParaRPr b="1" sz="1000">
              <a:latin typeface="Roboto"/>
              <a:ea typeface="Roboto"/>
              <a:cs typeface="Roboto"/>
              <a:sym typeface="Roboto"/>
            </a:endParaRPr>
          </a:p>
          <a:p>
            <a:pPr indent="-317500" lvl="0" marL="457200" rtl="0" algn="l">
              <a:spcBef>
                <a:spcPts val="0"/>
              </a:spcBef>
              <a:spcAft>
                <a:spcPts val="0"/>
              </a:spcAft>
              <a:buSzPts val="1400"/>
              <a:buFont typeface="Roboto"/>
              <a:buChar char="●"/>
            </a:pPr>
            <a:r>
              <a:rPr b="1" lang="en">
                <a:latin typeface="Roboto"/>
                <a:ea typeface="Roboto"/>
                <a:cs typeface="Roboto"/>
                <a:sym typeface="Roboto"/>
              </a:rPr>
              <a:t>Promotion:</a:t>
            </a:r>
            <a:endParaRPr b="1">
              <a:latin typeface="Roboto"/>
              <a:ea typeface="Roboto"/>
              <a:cs typeface="Roboto"/>
              <a:sym typeface="Roboto"/>
            </a:endParaRPr>
          </a:p>
          <a:p>
            <a:pPr indent="-317500" lvl="1" marL="914400" rtl="0" algn="l">
              <a:spcBef>
                <a:spcPts val="0"/>
              </a:spcBef>
              <a:spcAft>
                <a:spcPts val="0"/>
              </a:spcAft>
              <a:buSzPts val="1400"/>
              <a:buFont typeface="Roboto"/>
              <a:buChar char="○"/>
            </a:pPr>
            <a:r>
              <a:rPr lang="en">
                <a:latin typeface="Roboto"/>
                <a:ea typeface="Roboto"/>
                <a:cs typeface="Roboto"/>
                <a:sym typeface="Roboto"/>
              </a:rPr>
              <a:t>Creatively engage with customers on low cost advertising platforms like social media, email marketing and magazines by offering more coupons on these platforms when they subscribe or follow especially in the months of </a:t>
            </a:r>
            <a:r>
              <a:rPr b="1" lang="en">
                <a:solidFill>
                  <a:srgbClr val="D30F0F"/>
                </a:solidFill>
                <a:latin typeface="Roboto"/>
                <a:ea typeface="Roboto"/>
                <a:cs typeface="Roboto"/>
                <a:sym typeface="Roboto"/>
              </a:rPr>
              <a:t>December, November and September.</a:t>
            </a:r>
            <a:r>
              <a:rPr b="1" lang="en">
                <a:latin typeface="Roboto"/>
                <a:ea typeface="Roboto"/>
                <a:cs typeface="Roboto"/>
                <a:sym typeface="Roboto"/>
              </a:rPr>
              <a:t> </a:t>
            </a:r>
            <a:endParaRPr b="1">
              <a:latin typeface="Roboto"/>
              <a:ea typeface="Roboto"/>
              <a:cs typeface="Roboto"/>
              <a:sym typeface="Roboto"/>
            </a:endParaRPr>
          </a:p>
          <a:p>
            <a:pPr indent="-317500" lvl="0" marL="457200" rtl="0" algn="l">
              <a:spcBef>
                <a:spcPts val="0"/>
              </a:spcBef>
              <a:spcAft>
                <a:spcPts val="0"/>
              </a:spcAft>
              <a:buSzPts val="1400"/>
              <a:buFont typeface="Roboto"/>
              <a:buChar char="●"/>
            </a:pPr>
            <a:r>
              <a:rPr b="1" lang="en">
                <a:latin typeface="Roboto"/>
                <a:ea typeface="Roboto"/>
                <a:cs typeface="Roboto"/>
                <a:sym typeface="Roboto"/>
              </a:rPr>
              <a:t>Price:</a:t>
            </a:r>
            <a:endParaRPr b="1">
              <a:latin typeface="Roboto"/>
              <a:ea typeface="Roboto"/>
              <a:cs typeface="Roboto"/>
              <a:sym typeface="Roboto"/>
            </a:endParaRPr>
          </a:p>
          <a:p>
            <a:pPr indent="-317500" lvl="1" marL="914400" rtl="0" algn="l">
              <a:spcBef>
                <a:spcPts val="0"/>
              </a:spcBef>
              <a:spcAft>
                <a:spcPts val="0"/>
              </a:spcAft>
              <a:buSzPts val="1400"/>
              <a:buFont typeface="Roboto"/>
              <a:buChar char="○"/>
            </a:pPr>
            <a:r>
              <a:rPr lang="en">
                <a:latin typeface="Roboto"/>
                <a:ea typeface="Roboto"/>
                <a:cs typeface="Roboto"/>
                <a:sym typeface="Roboto"/>
              </a:rPr>
              <a:t>By bringing promotion costs low, we could potentially decrease the average unit price of products competitively and increase customer portfolio.</a:t>
            </a:r>
            <a:endParaRPr>
              <a:latin typeface="Roboto"/>
              <a:ea typeface="Roboto"/>
              <a:cs typeface="Roboto"/>
              <a:sym typeface="Roboto"/>
            </a:endParaRPr>
          </a:p>
          <a:p>
            <a:pPr indent="-317500" lvl="0" marL="457200" rtl="0" algn="l">
              <a:spcBef>
                <a:spcPts val="0"/>
              </a:spcBef>
              <a:spcAft>
                <a:spcPts val="0"/>
              </a:spcAft>
              <a:buSzPts val="1400"/>
              <a:buFont typeface="Roboto"/>
              <a:buChar char="●"/>
            </a:pPr>
            <a:r>
              <a:rPr b="1" lang="en">
                <a:latin typeface="Roboto"/>
                <a:ea typeface="Roboto"/>
                <a:cs typeface="Roboto"/>
                <a:sym typeface="Roboto"/>
              </a:rPr>
              <a:t>Place:</a:t>
            </a:r>
            <a:endParaRPr b="1">
              <a:latin typeface="Roboto"/>
              <a:ea typeface="Roboto"/>
              <a:cs typeface="Roboto"/>
              <a:sym typeface="Roboto"/>
            </a:endParaRPr>
          </a:p>
          <a:p>
            <a:pPr indent="-317500" lvl="1" marL="914400" rtl="0" algn="l">
              <a:spcBef>
                <a:spcPts val="0"/>
              </a:spcBef>
              <a:spcAft>
                <a:spcPts val="0"/>
              </a:spcAft>
              <a:buSzPts val="1400"/>
              <a:buFont typeface="Roboto"/>
              <a:buChar char="○"/>
            </a:pPr>
            <a:r>
              <a:rPr lang="en">
                <a:latin typeface="Roboto"/>
                <a:ea typeface="Roboto"/>
                <a:cs typeface="Roboto"/>
                <a:sym typeface="Roboto"/>
              </a:rPr>
              <a:t>Focus marketing </a:t>
            </a:r>
            <a:r>
              <a:rPr lang="en">
                <a:latin typeface="Roboto"/>
                <a:ea typeface="Roboto"/>
                <a:cs typeface="Roboto"/>
                <a:sym typeface="Roboto"/>
              </a:rPr>
              <a:t>efforts</a:t>
            </a:r>
            <a:r>
              <a:rPr lang="en">
                <a:latin typeface="Roboto"/>
                <a:ea typeface="Roboto"/>
                <a:cs typeface="Roboto"/>
                <a:sym typeface="Roboto"/>
              </a:rPr>
              <a:t> in states with highest sales -- </a:t>
            </a:r>
            <a:r>
              <a:rPr b="1" lang="en">
                <a:solidFill>
                  <a:srgbClr val="D30F0F"/>
                </a:solidFill>
                <a:latin typeface="Roboto"/>
                <a:ea typeface="Roboto"/>
                <a:cs typeface="Roboto"/>
                <a:sym typeface="Roboto"/>
              </a:rPr>
              <a:t>California, Florida, Texas and New York</a:t>
            </a:r>
            <a:r>
              <a:rPr lang="en">
                <a:latin typeface="Roboto"/>
                <a:ea typeface="Roboto"/>
                <a:cs typeface="Roboto"/>
                <a:sym typeface="Roboto"/>
              </a:rPr>
              <a:t>. Look into opening stores in Wyoming in order to gain more internal market share.</a:t>
            </a:r>
            <a:endParaRPr>
              <a:latin typeface="Roboto"/>
              <a:ea typeface="Roboto"/>
              <a:cs typeface="Roboto"/>
              <a:sym typeface="Roboto"/>
            </a:endParaRPr>
          </a:p>
          <a:p>
            <a:pPr indent="-317500" lvl="0" marL="457200" rtl="0" algn="l">
              <a:spcBef>
                <a:spcPts val="0"/>
              </a:spcBef>
              <a:spcAft>
                <a:spcPts val="0"/>
              </a:spcAft>
              <a:buSzPts val="1400"/>
              <a:buFont typeface="Roboto"/>
              <a:buChar char="●"/>
            </a:pPr>
            <a:r>
              <a:rPr b="1" lang="en">
                <a:latin typeface="Roboto"/>
                <a:ea typeface="Roboto"/>
                <a:cs typeface="Roboto"/>
                <a:sym typeface="Roboto"/>
              </a:rPr>
              <a:t>Product:</a:t>
            </a:r>
            <a:endParaRPr b="1">
              <a:latin typeface="Roboto"/>
              <a:ea typeface="Roboto"/>
              <a:cs typeface="Roboto"/>
              <a:sym typeface="Roboto"/>
            </a:endParaRPr>
          </a:p>
          <a:p>
            <a:pPr indent="-317500" lvl="1" marL="914400" rtl="0" algn="l">
              <a:spcBef>
                <a:spcPts val="0"/>
              </a:spcBef>
              <a:spcAft>
                <a:spcPts val="0"/>
              </a:spcAft>
              <a:buSzPts val="1400"/>
              <a:buFont typeface="Roboto"/>
              <a:buChar char="○"/>
            </a:pPr>
            <a:r>
              <a:rPr lang="en">
                <a:latin typeface="Roboto"/>
                <a:ea typeface="Roboto"/>
                <a:cs typeface="Roboto"/>
                <a:sym typeface="Roboto"/>
              </a:rPr>
              <a:t>Increase promotions for </a:t>
            </a:r>
            <a:r>
              <a:rPr b="1" lang="en">
                <a:solidFill>
                  <a:srgbClr val="D30F0F"/>
                </a:solidFill>
                <a:latin typeface="Roboto"/>
                <a:ea typeface="Roboto"/>
                <a:cs typeface="Roboto"/>
                <a:sym typeface="Roboto"/>
              </a:rPr>
              <a:t>ice cream products</a:t>
            </a:r>
            <a:r>
              <a:rPr lang="en">
                <a:latin typeface="Roboto"/>
                <a:ea typeface="Roboto"/>
                <a:cs typeface="Roboto"/>
                <a:sym typeface="Roboto"/>
              </a:rPr>
              <a:t> since customers are consuming this product in large quantities that is probably being offered better by our competitors.</a:t>
            </a:r>
            <a:endParaRPr>
              <a:latin typeface="Roboto"/>
              <a:ea typeface="Roboto"/>
              <a:cs typeface="Roboto"/>
              <a:sym typeface="Roboto"/>
            </a:endParaRPr>
          </a:p>
        </p:txBody>
      </p:sp>
      <p:pic>
        <p:nvPicPr>
          <p:cNvPr id="123" name="Google Shape;123;p19"/>
          <p:cNvPicPr preferRelativeResize="0"/>
          <p:nvPr/>
        </p:nvPicPr>
        <p:blipFill rotWithShape="1">
          <a:blip r:embed="rId3">
            <a:alphaModFix/>
          </a:blip>
          <a:srcRect b="7638" l="0" r="0" t="0"/>
          <a:stretch/>
        </p:blipFill>
        <p:spPr>
          <a:xfrm>
            <a:off x="7096775" y="0"/>
            <a:ext cx="2047225" cy="12726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20"/>
          <p:cNvSpPr txBox="1"/>
          <p:nvPr>
            <p:ph type="title"/>
          </p:nvPr>
        </p:nvSpPr>
        <p:spPr>
          <a:xfrm>
            <a:off x="115500" y="248650"/>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000"/>
              <a:t>Hypothesis #1 - Most profitable customer to serve</a:t>
            </a:r>
            <a:endParaRPr b="1" sz="3000"/>
          </a:p>
        </p:txBody>
      </p:sp>
      <p:sp>
        <p:nvSpPr>
          <p:cNvPr id="129" name="Google Shape;129;p20"/>
          <p:cNvSpPr txBox="1"/>
          <p:nvPr/>
        </p:nvSpPr>
        <p:spPr>
          <a:xfrm>
            <a:off x="115500" y="1478050"/>
            <a:ext cx="4974900" cy="3376200"/>
          </a:xfrm>
          <a:prstGeom prst="rect">
            <a:avLst/>
          </a:prstGeom>
          <a:noFill/>
          <a:ln>
            <a:noFill/>
          </a:ln>
        </p:spPr>
        <p:txBody>
          <a:bodyPr anchorCtr="0" anchor="t" bIns="91425" lIns="91425" spcFirstLastPara="1" rIns="91425" wrap="square" tIns="91425">
            <a:spAutoFit/>
          </a:bodyPr>
          <a:lstStyle/>
          <a:p>
            <a:pPr indent="-311150" lvl="0" marL="457200" rtl="0" algn="just">
              <a:lnSpc>
                <a:spcPct val="115000"/>
              </a:lnSpc>
              <a:spcBef>
                <a:spcPts val="0"/>
              </a:spcBef>
              <a:spcAft>
                <a:spcPts val="0"/>
              </a:spcAft>
              <a:buSzPts val="1300"/>
              <a:buFont typeface="Roboto"/>
              <a:buChar char="●"/>
            </a:pPr>
            <a:r>
              <a:rPr lang="en" sz="1300">
                <a:latin typeface="Roboto"/>
                <a:ea typeface="Roboto"/>
                <a:cs typeface="Roboto"/>
                <a:sym typeface="Roboto"/>
              </a:rPr>
              <a:t>Out of Chick-fil-A’s client categories the most profitable customer to serve will be </a:t>
            </a:r>
            <a:r>
              <a:rPr b="1" lang="en" sz="1300">
                <a:solidFill>
                  <a:schemeClr val="dk1"/>
                </a:solidFill>
                <a:latin typeface="Roboto"/>
                <a:ea typeface="Roboto"/>
                <a:cs typeface="Roboto"/>
                <a:sym typeface="Roboto"/>
              </a:rPr>
              <a:t>individual customers</a:t>
            </a:r>
            <a:r>
              <a:rPr lang="en" sz="1300">
                <a:latin typeface="Roboto"/>
                <a:ea typeface="Roboto"/>
                <a:cs typeface="Roboto"/>
                <a:sym typeface="Roboto"/>
              </a:rPr>
              <a:t> (working class people living in the suburban areas that include families and children).</a:t>
            </a:r>
            <a:endParaRPr sz="1300">
              <a:latin typeface="Roboto"/>
              <a:ea typeface="Roboto"/>
              <a:cs typeface="Roboto"/>
              <a:sym typeface="Roboto"/>
            </a:endParaRPr>
          </a:p>
          <a:p>
            <a:pPr indent="-311150" lvl="0" marL="457200" rtl="0" algn="just">
              <a:lnSpc>
                <a:spcPct val="115000"/>
              </a:lnSpc>
              <a:spcBef>
                <a:spcPts val="0"/>
              </a:spcBef>
              <a:spcAft>
                <a:spcPts val="0"/>
              </a:spcAft>
              <a:buSzPts val="1300"/>
              <a:buFont typeface="Roboto"/>
              <a:buChar char="●"/>
            </a:pPr>
            <a:r>
              <a:rPr b="1" lang="en" sz="1300">
                <a:solidFill>
                  <a:schemeClr val="dk1"/>
                </a:solidFill>
                <a:latin typeface="Roboto"/>
                <a:ea typeface="Roboto"/>
                <a:cs typeface="Roboto"/>
                <a:sym typeface="Roboto"/>
              </a:rPr>
              <a:t>Highest populated states</a:t>
            </a:r>
            <a:r>
              <a:rPr lang="en" sz="1300">
                <a:latin typeface="Roboto"/>
                <a:ea typeface="Roboto"/>
                <a:cs typeface="Roboto"/>
                <a:sym typeface="Roboto"/>
              </a:rPr>
              <a:t>(California, Florida and Texas) are bringing in majority of sales, including New York. </a:t>
            </a:r>
            <a:endParaRPr sz="1300">
              <a:latin typeface="Roboto"/>
              <a:ea typeface="Roboto"/>
              <a:cs typeface="Roboto"/>
              <a:sym typeface="Roboto"/>
            </a:endParaRPr>
          </a:p>
          <a:p>
            <a:pPr indent="-311150" lvl="0" marL="457200" rtl="0" algn="just">
              <a:lnSpc>
                <a:spcPct val="115000"/>
              </a:lnSpc>
              <a:spcBef>
                <a:spcPts val="0"/>
              </a:spcBef>
              <a:spcAft>
                <a:spcPts val="0"/>
              </a:spcAft>
              <a:buSzPts val="1300"/>
              <a:buFont typeface="Roboto"/>
              <a:buChar char="●"/>
            </a:pPr>
            <a:r>
              <a:rPr lang="en" sz="1300">
                <a:latin typeface="Roboto"/>
                <a:ea typeface="Roboto"/>
                <a:cs typeface="Roboto"/>
                <a:sym typeface="Roboto"/>
              </a:rPr>
              <a:t>Chick-fil-A’s competitive advantage is based on high end quality chicken that serves as quick as fast food restaurants. Profitable customers will be people who are </a:t>
            </a:r>
            <a:r>
              <a:rPr b="1" lang="en" sz="1300">
                <a:solidFill>
                  <a:schemeClr val="dk1"/>
                </a:solidFill>
                <a:latin typeface="Roboto"/>
                <a:ea typeface="Roboto"/>
                <a:cs typeface="Roboto"/>
                <a:sym typeface="Roboto"/>
              </a:rPr>
              <a:t>willing to pay a little extra</a:t>
            </a:r>
            <a:r>
              <a:rPr lang="en" sz="1300">
                <a:latin typeface="Roboto"/>
                <a:ea typeface="Roboto"/>
                <a:cs typeface="Roboto"/>
                <a:sym typeface="Roboto"/>
              </a:rPr>
              <a:t> for a high-caliber chicken based meal.</a:t>
            </a:r>
            <a:endParaRPr sz="1300">
              <a:latin typeface="Roboto"/>
              <a:ea typeface="Roboto"/>
              <a:cs typeface="Roboto"/>
              <a:sym typeface="Roboto"/>
            </a:endParaRPr>
          </a:p>
          <a:p>
            <a:pPr indent="-311150" lvl="0" marL="457200" rtl="0" algn="just">
              <a:lnSpc>
                <a:spcPct val="115000"/>
              </a:lnSpc>
              <a:spcBef>
                <a:spcPts val="0"/>
              </a:spcBef>
              <a:spcAft>
                <a:spcPts val="0"/>
              </a:spcAft>
              <a:buSzPts val="1300"/>
              <a:buFont typeface="Roboto"/>
              <a:buChar char="●"/>
            </a:pPr>
            <a:r>
              <a:rPr lang="en" sz="1300">
                <a:latin typeface="Roboto"/>
                <a:ea typeface="Roboto"/>
                <a:cs typeface="Roboto"/>
                <a:sym typeface="Roboto"/>
              </a:rPr>
              <a:t>Since Chick-fil-A’s healthy combo is the highest selling category on the menu, the most profitable customer to serve would be </a:t>
            </a:r>
            <a:r>
              <a:rPr b="1" lang="en" sz="1300">
                <a:solidFill>
                  <a:schemeClr val="dk1"/>
                </a:solidFill>
                <a:latin typeface="Roboto"/>
                <a:ea typeface="Roboto"/>
                <a:cs typeface="Roboto"/>
                <a:sym typeface="Roboto"/>
              </a:rPr>
              <a:t>health conscious people</a:t>
            </a:r>
            <a:r>
              <a:rPr lang="en" sz="1300">
                <a:latin typeface="Roboto"/>
                <a:ea typeface="Roboto"/>
                <a:cs typeface="Roboto"/>
                <a:sym typeface="Roboto"/>
              </a:rPr>
              <a:t>.</a:t>
            </a:r>
            <a:endParaRPr sz="1300">
              <a:latin typeface="Roboto"/>
              <a:ea typeface="Roboto"/>
              <a:cs typeface="Roboto"/>
              <a:sym typeface="Roboto"/>
            </a:endParaRPr>
          </a:p>
        </p:txBody>
      </p:sp>
      <p:pic>
        <p:nvPicPr>
          <p:cNvPr id="130" name="Google Shape;130;p20"/>
          <p:cNvPicPr preferRelativeResize="0"/>
          <p:nvPr/>
        </p:nvPicPr>
        <p:blipFill>
          <a:blip r:embed="rId3">
            <a:alphaModFix/>
          </a:blip>
          <a:stretch>
            <a:fillRect/>
          </a:stretch>
        </p:blipFill>
        <p:spPr>
          <a:xfrm>
            <a:off x="5166600" y="1527625"/>
            <a:ext cx="1502700" cy="2795034"/>
          </a:xfrm>
          <a:prstGeom prst="rect">
            <a:avLst/>
          </a:prstGeom>
          <a:noFill/>
          <a:ln cap="flat" cmpd="sng" w="9525">
            <a:solidFill>
              <a:schemeClr val="dk2"/>
            </a:solidFill>
            <a:prstDash val="solid"/>
            <a:round/>
            <a:headEnd len="sm" w="sm" type="none"/>
            <a:tailEnd len="sm" w="sm" type="none"/>
          </a:ln>
        </p:spPr>
      </p:pic>
      <p:pic>
        <p:nvPicPr>
          <p:cNvPr id="131" name="Google Shape;131;p20"/>
          <p:cNvPicPr preferRelativeResize="0"/>
          <p:nvPr/>
        </p:nvPicPr>
        <p:blipFill>
          <a:blip r:embed="rId4">
            <a:alphaModFix/>
          </a:blip>
          <a:stretch>
            <a:fillRect/>
          </a:stretch>
        </p:blipFill>
        <p:spPr>
          <a:xfrm>
            <a:off x="5166600" y="4334156"/>
            <a:ext cx="1502700" cy="712819"/>
          </a:xfrm>
          <a:prstGeom prst="rect">
            <a:avLst/>
          </a:prstGeom>
          <a:noFill/>
          <a:ln cap="flat" cmpd="sng" w="9525">
            <a:solidFill>
              <a:schemeClr val="dk2"/>
            </a:solidFill>
            <a:prstDash val="solid"/>
            <a:round/>
            <a:headEnd len="sm" w="sm" type="none"/>
            <a:tailEnd len="sm" w="sm" type="none"/>
          </a:ln>
        </p:spPr>
      </p:pic>
      <p:pic>
        <p:nvPicPr>
          <p:cNvPr id="132" name="Google Shape;132;p20"/>
          <p:cNvPicPr preferRelativeResize="0"/>
          <p:nvPr/>
        </p:nvPicPr>
        <p:blipFill>
          <a:blip r:embed="rId5">
            <a:alphaModFix/>
          </a:blip>
          <a:stretch>
            <a:fillRect/>
          </a:stretch>
        </p:blipFill>
        <p:spPr>
          <a:xfrm>
            <a:off x="7569425" y="1375225"/>
            <a:ext cx="1502700" cy="752875"/>
          </a:xfrm>
          <a:prstGeom prst="rect">
            <a:avLst/>
          </a:prstGeom>
          <a:noFill/>
          <a:ln cap="flat" cmpd="sng" w="9525">
            <a:solidFill>
              <a:schemeClr val="dk2"/>
            </a:solidFill>
            <a:prstDash val="solid"/>
            <a:round/>
            <a:headEnd len="sm" w="sm" type="none"/>
            <a:tailEnd len="sm" w="sm" type="none"/>
          </a:ln>
        </p:spPr>
      </p:pic>
      <p:pic>
        <p:nvPicPr>
          <p:cNvPr id="133" name="Google Shape;133;p20"/>
          <p:cNvPicPr preferRelativeResize="0"/>
          <p:nvPr/>
        </p:nvPicPr>
        <p:blipFill>
          <a:blip r:embed="rId6">
            <a:alphaModFix/>
          </a:blip>
          <a:stretch>
            <a:fillRect/>
          </a:stretch>
        </p:blipFill>
        <p:spPr>
          <a:xfrm>
            <a:off x="6849325" y="2141650"/>
            <a:ext cx="2222800" cy="2390257"/>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21"/>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000"/>
              <a:t>Internal Value</a:t>
            </a:r>
            <a:endParaRPr b="1" sz="3000"/>
          </a:p>
        </p:txBody>
      </p:sp>
      <p:sp>
        <p:nvSpPr>
          <p:cNvPr id="139" name="Google Shape;139;p21"/>
          <p:cNvSpPr txBox="1"/>
          <p:nvPr/>
        </p:nvSpPr>
        <p:spPr>
          <a:xfrm>
            <a:off x="0" y="1415525"/>
            <a:ext cx="8520600" cy="3848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Roboto"/>
                <a:ea typeface="Roboto"/>
                <a:cs typeface="Roboto"/>
                <a:sym typeface="Roboto"/>
              </a:rPr>
              <a:t>Chick-Fil-A will provide an </a:t>
            </a:r>
            <a:r>
              <a:rPr b="1" lang="en">
                <a:solidFill>
                  <a:srgbClr val="D30F0F"/>
                </a:solidFill>
                <a:latin typeface="Roboto"/>
                <a:ea typeface="Roboto"/>
                <a:cs typeface="Roboto"/>
                <a:sym typeface="Roboto"/>
              </a:rPr>
              <a:t>Experiential Value</a:t>
            </a:r>
            <a:r>
              <a:rPr b="1" lang="en">
                <a:latin typeface="Roboto"/>
                <a:ea typeface="Roboto"/>
                <a:cs typeface="Roboto"/>
                <a:sym typeface="Roboto"/>
              </a:rPr>
              <a:t> to its customers</a:t>
            </a:r>
            <a:endParaRPr b="1">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317500" lvl="0" marL="457200" rtl="0" algn="l">
              <a:spcBef>
                <a:spcPts val="0"/>
              </a:spcBef>
              <a:spcAft>
                <a:spcPts val="0"/>
              </a:spcAft>
              <a:buSzPts val="1400"/>
              <a:buFont typeface="Roboto"/>
              <a:buChar char="●"/>
            </a:pPr>
            <a:r>
              <a:rPr b="1" lang="en">
                <a:latin typeface="Roboto"/>
                <a:ea typeface="Roboto"/>
                <a:cs typeface="Roboto"/>
                <a:sym typeface="Roboto"/>
              </a:rPr>
              <a:t>Branding</a:t>
            </a:r>
            <a:endParaRPr b="1">
              <a:latin typeface="Roboto"/>
              <a:ea typeface="Roboto"/>
              <a:cs typeface="Roboto"/>
              <a:sym typeface="Roboto"/>
            </a:endParaRPr>
          </a:p>
          <a:p>
            <a:pPr indent="-317500" lvl="1" marL="914400" rtl="0" algn="l">
              <a:spcBef>
                <a:spcPts val="0"/>
              </a:spcBef>
              <a:spcAft>
                <a:spcPts val="0"/>
              </a:spcAft>
              <a:buSzPts val="1400"/>
              <a:buFont typeface="Roboto"/>
              <a:buChar char="○"/>
            </a:pPr>
            <a:r>
              <a:rPr lang="en">
                <a:latin typeface="Roboto"/>
                <a:ea typeface="Roboto"/>
                <a:cs typeface="Roboto"/>
                <a:sym typeface="Roboto"/>
              </a:rPr>
              <a:t>help people to quickly identify their products and organization.</a:t>
            </a:r>
            <a:endParaRPr>
              <a:latin typeface="Roboto"/>
              <a:ea typeface="Roboto"/>
              <a:cs typeface="Roboto"/>
              <a:sym typeface="Roboto"/>
            </a:endParaRPr>
          </a:p>
          <a:p>
            <a:pPr indent="-317500" lvl="1" marL="914400" rtl="0" algn="l">
              <a:spcBef>
                <a:spcPts val="0"/>
              </a:spcBef>
              <a:spcAft>
                <a:spcPts val="0"/>
              </a:spcAft>
              <a:buSzPts val="1400"/>
              <a:buFont typeface="Roboto"/>
              <a:buChar char="○"/>
            </a:pPr>
            <a:r>
              <a:rPr lang="en">
                <a:latin typeface="Roboto"/>
                <a:ea typeface="Roboto"/>
                <a:cs typeface="Roboto"/>
                <a:sym typeface="Roboto"/>
              </a:rPr>
              <a:t>Known as a company with phenomenal customer service</a:t>
            </a:r>
            <a:endParaRPr>
              <a:latin typeface="Roboto"/>
              <a:ea typeface="Roboto"/>
              <a:cs typeface="Roboto"/>
              <a:sym typeface="Roboto"/>
            </a:endParaRPr>
          </a:p>
          <a:p>
            <a:pPr indent="-317500" lvl="0" marL="457200" rtl="0" algn="l">
              <a:spcBef>
                <a:spcPts val="0"/>
              </a:spcBef>
              <a:spcAft>
                <a:spcPts val="0"/>
              </a:spcAft>
              <a:buSzPts val="1400"/>
              <a:buFont typeface="Roboto"/>
              <a:buChar char="●"/>
            </a:pPr>
            <a:r>
              <a:rPr b="1" lang="en">
                <a:latin typeface="Roboto"/>
                <a:ea typeface="Roboto"/>
                <a:cs typeface="Roboto"/>
                <a:sym typeface="Roboto"/>
              </a:rPr>
              <a:t>Design</a:t>
            </a:r>
            <a:endParaRPr>
              <a:latin typeface="Roboto"/>
              <a:ea typeface="Roboto"/>
              <a:cs typeface="Roboto"/>
              <a:sym typeface="Roboto"/>
            </a:endParaRPr>
          </a:p>
          <a:p>
            <a:pPr indent="-317500" lvl="1" marL="914400" rtl="0" algn="l">
              <a:spcBef>
                <a:spcPts val="0"/>
              </a:spcBef>
              <a:spcAft>
                <a:spcPts val="0"/>
              </a:spcAft>
              <a:buSzPts val="1400"/>
              <a:buFont typeface="Roboto"/>
              <a:buChar char="○"/>
            </a:pPr>
            <a:r>
              <a:rPr lang="en">
                <a:latin typeface="Roboto"/>
                <a:ea typeface="Roboto"/>
                <a:cs typeface="Roboto"/>
                <a:sym typeface="Roboto"/>
              </a:rPr>
              <a:t>Red and White colors with a logo of chicken</a:t>
            </a:r>
            <a:endParaRPr>
              <a:latin typeface="Roboto"/>
              <a:ea typeface="Roboto"/>
              <a:cs typeface="Roboto"/>
              <a:sym typeface="Roboto"/>
            </a:endParaRPr>
          </a:p>
          <a:p>
            <a:pPr indent="-317500" lvl="1" marL="914400" rtl="0" algn="l">
              <a:spcBef>
                <a:spcPts val="0"/>
              </a:spcBef>
              <a:spcAft>
                <a:spcPts val="0"/>
              </a:spcAft>
              <a:buSzPts val="1400"/>
              <a:buFont typeface="Roboto"/>
              <a:buChar char="○"/>
            </a:pPr>
            <a:r>
              <a:rPr lang="en">
                <a:latin typeface="Roboto"/>
                <a:ea typeface="Roboto"/>
                <a:cs typeface="Roboto"/>
                <a:sym typeface="Roboto"/>
              </a:rPr>
              <a:t>Three cows with a sign saying “Eat more Chicken”</a:t>
            </a:r>
            <a:endParaRPr>
              <a:latin typeface="Roboto"/>
              <a:ea typeface="Roboto"/>
              <a:cs typeface="Roboto"/>
              <a:sym typeface="Roboto"/>
            </a:endParaRPr>
          </a:p>
          <a:p>
            <a:pPr indent="-317500" lvl="0" marL="457200" rtl="0" algn="l">
              <a:spcBef>
                <a:spcPts val="0"/>
              </a:spcBef>
              <a:spcAft>
                <a:spcPts val="0"/>
              </a:spcAft>
              <a:buSzPts val="1400"/>
              <a:buFont typeface="Roboto"/>
              <a:buChar char="●"/>
            </a:pPr>
            <a:r>
              <a:rPr b="1" lang="en">
                <a:latin typeface="Roboto"/>
                <a:ea typeface="Roboto"/>
                <a:cs typeface="Roboto"/>
                <a:sym typeface="Roboto"/>
              </a:rPr>
              <a:t>Customer Experience </a:t>
            </a:r>
            <a:endParaRPr>
              <a:latin typeface="Roboto"/>
              <a:ea typeface="Roboto"/>
              <a:cs typeface="Roboto"/>
              <a:sym typeface="Roboto"/>
            </a:endParaRPr>
          </a:p>
          <a:p>
            <a:pPr indent="-317500" lvl="1" marL="914400" rtl="0" algn="l">
              <a:spcBef>
                <a:spcPts val="0"/>
              </a:spcBef>
              <a:spcAft>
                <a:spcPts val="0"/>
              </a:spcAft>
              <a:buSzPts val="1400"/>
              <a:buFont typeface="Roboto"/>
              <a:buChar char="○"/>
            </a:pPr>
            <a:r>
              <a:rPr lang="en">
                <a:latin typeface="Roboto"/>
                <a:ea typeface="Roboto"/>
                <a:cs typeface="Roboto"/>
                <a:sym typeface="Roboto"/>
              </a:rPr>
              <a:t> focused on human interaction </a:t>
            </a:r>
            <a:endParaRPr>
              <a:latin typeface="Roboto"/>
              <a:ea typeface="Roboto"/>
              <a:cs typeface="Roboto"/>
              <a:sym typeface="Roboto"/>
            </a:endParaRPr>
          </a:p>
          <a:p>
            <a:pPr indent="-317500" lvl="1" marL="914400" rtl="0" algn="l">
              <a:spcBef>
                <a:spcPts val="0"/>
              </a:spcBef>
              <a:spcAft>
                <a:spcPts val="0"/>
              </a:spcAft>
              <a:buSzPts val="1400"/>
              <a:buFont typeface="Roboto"/>
              <a:buChar char="○"/>
            </a:pPr>
            <a:r>
              <a:rPr lang="en">
                <a:latin typeface="Roboto"/>
                <a:ea typeface="Roboto"/>
                <a:cs typeface="Roboto"/>
                <a:sym typeface="Roboto"/>
              </a:rPr>
              <a:t>“My pleasure”</a:t>
            </a:r>
            <a:endParaRPr>
              <a:latin typeface="Roboto"/>
              <a:ea typeface="Roboto"/>
              <a:cs typeface="Roboto"/>
              <a:sym typeface="Roboto"/>
            </a:endParaRPr>
          </a:p>
          <a:p>
            <a:pPr indent="-317500" lvl="1" marL="914400" rtl="0" algn="l">
              <a:spcBef>
                <a:spcPts val="0"/>
              </a:spcBef>
              <a:spcAft>
                <a:spcPts val="0"/>
              </a:spcAft>
              <a:buSzPts val="1400"/>
              <a:buFont typeface="Roboto"/>
              <a:buChar char="○"/>
            </a:pPr>
            <a:r>
              <a:rPr lang="en">
                <a:latin typeface="Roboto"/>
                <a:ea typeface="Roboto"/>
                <a:cs typeface="Roboto"/>
                <a:sym typeface="Roboto"/>
              </a:rPr>
              <a:t>Always greet with a smile </a:t>
            </a:r>
            <a:endParaRPr>
              <a:latin typeface="Roboto"/>
              <a:ea typeface="Roboto"/>
              <a:cs typeface="Roboto"/>
              <a:sym typeface="Roboto"/>
            </a:endParaRPr>
          </a:p>
          <a:p>
            <a:pPr indent="-317500" lvl="0" marL="457200" rtl="0" algn="l">
              <a:spcBef>
                <a:spcPts val="0"/>
              </a:spcBef>
              <a:spcAft>
                <a:spcPts val="0"/>
              </a:spcAft>
              <a:buSzPts val="1400"/>
              <a:buFont typeface="Roboto"/>
              <a:buChar char="●"/>
            </a:pPr>
            <a:r>
              <a:rPr b="1" lang="en">
                <a:latin typeface="Roboto"/>
                <a:ea typeface="Roboto"/>
                <a:cs typeface="Roboto"/>
                <a:sym typeface="Roboto"/>
              </a:rPr>
              <a:t>Customer Service </a:t>
            </a:r>
            <a:endParaRPr>
              <a:latin typeface="Roboto"/>
              <a:ea typeface="Roboto"/>
              <a:cs typeface="Roboto"/>
              <a:sym typeface="Roboto"/>
            </a:endParaRPr>
          </a:p>
          <a:p>
            <a:pPr indent="-317500" lvl="1" marL="914400" rtl="0" algn="l">
              <a:spcBef>
                <a:spcPts val="0"/>
              </a:spcBef>
              <a:spcAft>
                <a:spcPts val="0"/>
              </a:spcAft>
              <a:buSzPts val="1400"/>
              <a:buFont typeface="Roboto"/>
              <a:buChar char="○"/>
            </a:pPr>
            <a:r>
              <a:rPr lang="en">
                <a:latin typeface="Roboto"/>
                <a:ea typeface="Roboto"/>
                <a:cs typeface="Roboto"/>
                <a:sym typeface="Roboto"/>
              </a:rPr>
              <a:t>is the sum of the entire customer journey</a:t>
            </a:r>
            <a:endParaRPr>
              <a:latin typeface="Roboto"/>
              <a:ea typeface="Roboto"/>
              <a:cs typeface="Roboto"/>
              <a:sym typeface="Roboto"/>
            </a:endParaRPr>
          </a:p>
          <a:p>
            <a:pPr indent="-317500" lvl="1" marL="914400" rtl="0" algn="l">
              <a:spcBef>
                <a:spcPts val="0"/>
              </a:spcBef>
              <a:spcAft>
                <a:spcPts val="0"/>
              </a:spcAft>
              <a:buSzPts val="1400"/>
              <a:buFont typeface="Roboto"/>
              <a:buChar char="○"/>
            </a:pPr>
            <a:r>
              <a:rPr lang="en">
                <a:latin typeface="Roboto"/>
                <a:ea typeface="Roboto"/>
                <a:cs typeface="Roboto"/>
                <a:sym typeface="Roboto"/>
              </a:rPr>
              <a:t>Providing the </a:t>
            </a:r>
            <a:r>
              <a:rPr lang="en">
                <a:latin typeface="Roboto"/>
                <a:ea typeface="Roboto"/>
                <a:cs typeface="Roboto"/>
                <a:sym typeface="Roboto"/>
              </a:rPr>
              <a:t>customer</a:t>
            </a:r>
            <a:r>
              <a:rPr lang="en">
                <a:latin typeface="Roboto"/>
                <a:ea typeface="Roboto"/>
                <a:cs typeface="Roboto"/>
                <a:sym typeface="Roboto"/>
              </a:rPr>
              <a:t> with </a:t>
            </a:r>
            <a:r>
              <a:rPr lang="en">
                <a:latin typeface="Roboto"/>
                <a:ea typeface="Roboto"/>
                <a:cs typeface="Roboto"/>
                <a:sym typeface="Roboto"/>
              </a:rPr>
              <a:t>drive</a:t>
            </a:r>
            <a:r>
              <a:rPr lang="en">
                <a:latin typeface="Roboto"/>
                <a:ea typeface="Roboto"/>
                <a:cs typeface="Roboto"/>
                <a:sym typeface="Roboto"/>
              </a:rPr>
              <a:t> </a:t>
            </a:r>
            <a:r>
              <a:rPr lang="en">
                <a:latin typeface="Roboto"/>
                <a:ea typeface="Roboto"/>
                <a:cs typeface="Roboto"/>
                <a:sym typeface="Roboto"/>
              </a:rPr>
              <a:t>through, dine in, and delivery 6 days out of the week</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p:txBody>
      </p:sp>
      <p:pic>
        <p:nvPicPr>
          <p:cNvPr id="140" name="Google Shape;140;p21"/>
          <p:cNvPicPr preferRelativeResize="0"/>
          <p:nvPr/>
        </p:nvPicPr>
        <p:blipFill>
          <a:blip r:embed="rId3">
            <a:alphaModFix/>
          </a:blip>
          <a:stretch>
            <a:fillRect/>
          </a:stretch>
        </p:blipFill>
        <p:spPr>
          <a:xfrm>
            <a:off x="6034225" y="2046925"/>
            <a:ext cx="2933802" cy="2200351"/>
          </a:xfrm>
          <a:prstGeom prst="rect">
            <a:avLst/>
          </a:prstGeom>
          <a:noFill/>
          <a:ln>
            <a:noFill/>
          </a:ln>
        </p:spPr>
      </p:pic>
      <p:sp>
        <p:nvSpPr>
          <p:cNvPr id="141" name="Google Shape;141;p21"/>
          <p:cNvSpPr/>
          <p:nvPr/>
        </p:nvSpPr>
        <p:spPr>
          <a:xfrm>
            <a:off x="7697000" y="1361125"/>
            <a:ext cx="1271100" cy="704100"/>
          </a:xfrm>
          <a:prstGeom prst="wedgeRectCallout">
            <a:avLst>
              <a:gd fmla="val -20833" name="adj1"/>
              <a:gd fmla="val 62500" name="adj2"/>
            </a:avLst>
          </a:prstGeom>
          <a:solidFill>
            <a:schemeClr val="lt1"/>
          </a:solidFill>
          <a:ln cap="flat" cmpd="sng" w="9525">
            <a:solidFill>
              <a:srgbClr val="D30F0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444444"/>
                </a:solidFill>
                <a:latin typeface="Roboto"/>
                <a:ea typeface="Roboto"/>
                <a:cs typeface="Roboto"/>
                <a:sym typeface="Roboto"/>
              </a:rPr>
              <a:t>My Pleasure! </a:t>
            </a:r>
            <a:endParaRPr b="1">
              <a:solidFill>
                <a:srgbClr val="444444"/>
              </a:solidFill>
              <a:latin typeface="Roboto"/>
              <a:ea typeface="Roboto"/>
              <a:cs typeface="Roboto"/>
              <a:sym typeface="Roboto"/>
            </a:endParaRPr>
          </a:p>
        </p:txBody>
      </p:sp>
    </p:spTree>
  </p:cSld>
  <p:clrMapOvr>
    <a:masterClrMapping/>
  </p:clrMapOvr>
</p:sld>
</file>

<file path=ppt/theme/theme1.xml><?xml version="1.0" encoding="utf-8"?>
<a:theme xmlns:a="http://schemas.openxmlformats.org/drawingml/2006/main" xmlns:r="http://schemas.openxmlformats.org/officeDocument/2006/relationships" name="Paradigm">
  <a:themeElements>
    <a:clrScheme name="Paradigm">
      <a:dk1>
        <a:srgbClr val="D30F0F"/>
      </a:dk1>
      <a:lt1>
        <a:srgbClr val="FFFFFF"/>
      </a:lt1>
      <a:dk2>
        <a:srgbClr val="666666"/>
      </a:dk2>
      <a:lt2>
        <a:srgbClr val="626B73"/>
      </a:lt2>
      <a:accent1>
        <a:srgbClr val="002F4A"/>
      </a:accent1>
      <a:accent2>
        <a:srgbClr val="D9C4B1"/>
      </a:accent2>
      <a:accent3>
        <a:srgbClr val="EDE3DA"/>
      </a:accent3>
      <a:accent4>
        <a:srgbClr val="B85741"/>
      </a:accent4>
      <a:accent5>
        <a:srgbClr val="009384"/>
      </a:accent5>
      <a:accent6>
        <a:srgbClr val="D0F6FF"/>
      </a:accent6>
      <a:hlink>
        <a:srgbClr val="009384"/>
      </a:hlink>
      <a:folHlink>
        <a:srgbClr val="00938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